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312" r:id="rId11"/>
    <p:sldId id="313" r:id="rId12"/>
    <p:sldId id="314" r:id="rId13"/>
    <p:sldId id="266" r:id="rId14"/>
    <p:sldId id="315" r:id="rId15"/>
    <p:sldId id="316" r:id="rId16"/>
    <p:sldId id="317" r:id="rId17"/>
    <p:sldId id="322" r:id="rId18"/>
    <p:sldId id="318" r:id="rId19"/>
    <p:sldId id="319" r:id="rId20"/>
    <p:sldId id="320" r:id="rId21"/>
    <p:sldId id="268" r:id="rId22"/>
    <p:sldId id="270" r:id="rId23"/>
  </p:sldIdLst>
  <p:sldSz cx="9144000" cy="5143500" type="screen16x9"/>
  <p:notesSz cx="6858000" cy="9144000"/>
  <p:embeddedFontLst>
    <p:embeddedFont>
      <p:font typeface="Albert Sans" panose="020B0604020202020204" charset="0"/>
      <p:regular r:id="rId25"/>
      <p:bold r:id="rId26"/>
      <p:italic r:id="rId27"/>
      <p:boldItalic r:id="rId28"/>
    </p:embeddedFont>
    <p:embeddedFont>
      <p:font typeface="Anaheim" panose="020B0604020202020204" charset="0"/>
      <p:regular r:id="rId29"/>
      <p:bold r:id="rId30"/>
    </p:embeddedFont>
    <p:embeddedFont>
      <p:font typeface="Bebas Neue" panose="020B0606020202050201" pitchFamily="34" charset="0"/>
      <p:regular r:id="rId31"/>
    </p:embeddedFont>
    <p:embeddedFont>
      <p:font typeface="Marcellus" panose="020B0604020202020204" charset="0"/>
      <p:regular r:id="rId32"/>
    </p:embeddedFont>
    <p:embeddedFont>
      <p:font typeface="Nunito Light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5FB887-5345-4143-8FB1-57EAEC8B2EE1}">
  <a:tblStyle styleId="{B75FB887-5345-4143-8FB1-57EAEC8B2E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F6333E7-E72C-4759-A5C1-1DC97462B32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>
          <a:extLst>
            <a:ext uri="{FF2B5EF4-FFF2-40B4-BE49-F238E27FC236}">
              <a16:creationId xmlns:a16="http://schemas.microsoft.com/office/drawing/2014/main" id="{3DAD11D3-967C-1809-59F1-72B0E841C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d5260bdd85_0_256:notes">
            <a:extLst>
              <a:ext uri="{FF2B5EF4-FFF2-40B4-BE49-F238E27FC236}">
                <a16:creationId xmlns:a16="http://schemas.microsoft.com/office/drawing/2014/main" id="{C238BBDD-CD8A-A36B-D225-E5DE673DC3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d5260bdd85_0_256:notes">
            <a:extLst>
              <a:ext uri="{FF2B5EF4-FFF2-40B4-BE49-F238E27FC236}">
                <a16:creationId xmlns:a16="http://schemas.microsoft.com/office/drawing/2014/main" id="{BE16BE4D-1E43-E2E0-1908-3AD87A8BA1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81345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>
          <a:extLst>
            <a:ext uri="{FF2B5EF4-FFF2-40B4-BE49-F238E27FC236}">
              <a16:creationId xmlns:a16="http://schemas.microsoft.com/office/drawing/2014/main" id="{A529B015-890F-C012-9917-29BD2EFD7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d5260bdd85_0_256:notes">
            <a:extLst>
              <a:ext uri="{FF2B5EF4-FFF2-40B4-BE49-F238E27FC236}">
                <a16:creationId xmlns:a16="http://schemas.microsoft.com/office/drawing/2014/main" id="{CBF72C0C-1631-FDDF-8C5C-1CAD9A99FE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d5260bdd85_0_256:notes">
            <a:extLst>
              <a:ext uri="{FF2B5EF4-FFF2-40B4-BE49-F238E27FC236}">
                <a16:creationId xmlns:a16="http://schemas.microsoft.com/office/drawing/2014/main" id="{AD3B8387-FB34-2BFB-DDD8-E1A753CDEF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1176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>
          <a:extLst>
            <a:ext uri="{FF2B5EF4-FFF2-40B4-BE49-F238E27FC236}">
              <a16:creationId xmlns:a16="http://schemas.microsoft.com/office/drawing/2014/main" id="{EC5D246F-9D72-3083-C309-9C527AD6F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d5260bdd85_0_256:notes">
            <a:extLst>
              <a:ext uri="{FF2B5EF4-FFF2-40B4-BE49-F238E27FC236}">
                <a16:creationId xmlns:a16="http://schemas.microsoft.com/office/drawing/2014/main" id="{5B9DCDB6-1E05-D029-04E1-B2CCB8143C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d5260bdd85_0_256:notes">
            <a:extLst>
              <a:ext uri="{FF2B5EF4-FFF2-40B4-BE49-F238E27FC236}">
                <a16:creationId xmlns:a16="http://schemas.microsoft.com/office/drawing/2014/main" id="{E63967A5-0F6C-89E5-1D6C-850E5EF1C3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47796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>
          <a:extLst>
            <a:ext uri="{FF2B5EF4-FFF2-40B4-BE49-F238E27FC236}">
              <a16:creationId xmlns:a16="http://schemas.microsoft.com/office/drawing/2014/main" id="{425790CE-A92B-8CE6-C1A3-A6B35D103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4dda1946d_4_2738:notes">
            <a:extLst>
              <a:ext uri="{FF2B5EF4-FFF2-40B4-BE49-F238E27FC236}">
                <a16:creationId xmlns:a16="http://schemas.microsoft.com/office/drawing/2014/main" id="{BD28705E-228C-4912-A280-290787A2A9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4dda1946d_4_2738:notes">
            <a:extLst>
              <a:ext uri="{FF2B5EF4-FFF2-40B4-BE49-F238E27FC236}">
                <a16:creationId xmlns:a16="http://schemas.microsoft.com/office/drawing/2014/main" id="{D6F01BC5-DC1E-DD39-83E3-035D1B3BF2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600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>
          <a:extLst>
            <a:ext uri="{FF2B5EF4-FFF2-40B4-BE49-F238E27FC236}">
              <a16:creationId xmlns:a16="http://schemas.microsoft.com/office/drawing/2014/main" id="{07663E97-43D8-0672-81DC-F715CA7B7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4dda1946d_4_2738:notes">
            <a:extLst>
              <a:ext uri="{FF2B5EF4-FFF2-40B4-BE49-F238E27FC236}">
                <a16:creationId xmlns:a16="http://schemas.microsoft.com/office/drawing/2014/main" id="{B05ADE8C-EF22-EC67-BB76-116D383910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4dda1946d_4_2738:notes">
            <a:extLst>
              <a:ext uri="{FF2B5EF4-FFF2-40B4-BE49-F238E27FC236}">
                <a16:creationId xmlns:a16="http://schemas.microsoft.com/office/drawing/2014/main" id="{AEE98F91-3F48-9CBA-4D32-D1BF882467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6036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>
          <a:extLst>
            <a:ext uri="{FF2B5EF4-FFF2-40B4-BE49-F238E27FC236}">
              <a16:creationId xmlns:a16="http://schemas.microsoft.com/office/drawing/2014/main" id="{DE98050C-A79A-DD03-8700-456B1D388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4dda1946d_4_2738:notes">
            <a:extLst>
              <a:ext uri="{FF2B5EF4-FFF2-40B4-BE49-F238E27FC236}">
                <a16:creationId xmlns:a16="http://schemas.microsoft.com/office/drawing/2014/main" id="{8089B758-EDE1-E41B-18BB-853BF7583F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4dda1946d_4_2738:notes">
            <a:extLst>
              <a:ext uri="{FF2B5EF4-FFF2-40B4-BE49-F238E27FC236}">
                <a16:creationId xmlns:a16="http://schemas.microsoft.com/office/drawing/2014/main" id="{F2B7CC1B-B4D6-64E5-1066-4B75A197AB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4202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>
          <a:extLst>
            <a:ext uri="{FF2B5EF4-FFF2-40B4-BE49-F238E27FC236}">
              <a16:creationId xmlns:a16="http://schemas.microsoft.com/office/drawing/2014/main" id="{D5E385B9-8BAF-AE77-3E91-1237D9A25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4dda1946d_4_2738:notes">
            <a:extLst>
              <a:ext uri="{FF2B5EF4-FFF2-40B4-BE49-F238E27FC236}">
                <a16:creationId xmlns:a16="http://schemas.microsoft.com/office/drawing/2014/main" id="{75DDEF21-6C2A-E866-79B0-B3A91D14D1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4dda1946d_4_2738:notes">
            <a:extLst>
              <a:ext uri="{FF2B5EF4-FFF2-40B4-BE49-F238E27FC236}">
                <a16:creationId xmlns:a16="http://schemas.microsoft.com/office/drawing/2014/main" id="{0C0A765D-A821-5F1B-C274-19CF0E29AD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7084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>
          <a:extLst>
            <a:ext uri="{FF2B5EF4-FFF2-40B4-BE49-F238E27FC236}">
              <a16:creationId xmlns:a16="http://schemas.microsoft.com/office/drawing/2014/main" id="{D66EE64D-8147-7980-FDF0-AFDCC999E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4dda1946d_4_2738:notes">
            <a:extLst>
              <a:ext uri="{FF2B5EF4-FFF2-40B4-BE49-F238E27FC236}">
                <a16:creationId xmlns:a16="http://schemas.microsoft.com/office/drawing/2014/main" id="{1B6C554C-BA46-DFF3-2DD0-5B3E145B68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4dda1946d_4_2738:notes">
            <a:extLst>
              <a:ext uri="{FF2B5EF4-FFF2-40B4-BE49-F238E27FC236}">
                <a16:creationId xmlns:a16="http://schemas.microsoft.com/office/drawing/2014/main" id="{6F95F378-5BA0-43A0-A082-2E2C3BDD85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89583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>
          <a:extLst>
            <a:ext uri="{FF2B5EF4-FFF2-40B4-BE49-F238E27FC236}">
              <a16:creationId xmlns:a16="http://schemas.microsoft.com/office/drawing/2014/main" id="{2B43FA25-EF2E-DAE5-7A08-A063F3015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4dda1946d_4_2738:notes">
            <a:extLst>
              <a:ext uri="{FF2B5EF4-FFF2-40B4-BE49-F238E27FC236}">
                <a16:creationId xmlns:a16="http://schemas.microsoft.com/office/drawing/2014/main" id="{B4139711-48EB-FA68-43D3-E4025A1602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4dda1946d_4_2738:notes">
            <a:extLst>
              <a:ext uri="{FF2B5EF4-FFF2-40B4-BE49-F238E27FC236}">
                <a16:creationId xmlns:a16="http://schemas.microsoft.com/office/drawing/2014/main" id="{14052220-B9F9-07BA-D8A2-38C12F1780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022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>
          <a:extLst>
            <a:ext uri="{FF2B5EF4-FFF2-40B4-BE49-F238E27FC236}">
              <a16:creationId xmlns:a16="http://schemas.microsoft.com/office/drawing/2014/main" id="{37025391-5CD3-F4E4-0EA1-DF610A6FC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4dda1946d_4_2738:notes">
            <a:extLst>
              <a:ext uri="{FF2B5EF4-FFF2-40B4-BE49-F238E27FC236}">
                <a16:creationId xmlns:a16="http://schemas.microsoft.com/office/drawing/2014/main" id="{BD97A91C-FDE3-0675-3F09-195946267D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4dda1946d_4_2738:notes">
            <a:extLst>
              <a:ext uri="{FF2B5EF4-FFF2-40B4-BE49-F238E27FC236}">
                <a16:creationId xmlns:a16="http://schemas.microsoft.com/office/drawing/2014/main" id="{0F3EB041-C589-A509-3B66-6FFE6CEC2F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31128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678300"/>
            <a:ext cx="3955800" cy="28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4190900"/>
            <a:ext cx="3955800" cy="41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0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1"/>
          </p:nvPr>
        </p:nvSpPr>
        <p:spPr>
          <a:xfrm>
            <a:off x="4134073" y="1648175"/>
            <a:ext cx="3033900" cy="2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subTitle" idx="2"/>
          </p:nvPr>
        </p:nvSpPr>
        <p:spPr>
          <a:xfrm>
            <a:off x="713225" y="1648175"/>
            <a:ext cx="3033900" cy="2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8430775" y="-100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1" name="Google Shape;121;p20"/>
          <p:cNvCxnSpPr/>
          <p:nvPr/>
        </p:nvCxnSpPr>
        <p:spPr>
          <a:xfrm>
            <a:off x="714925" y="4604000"/>
            <a:ext cx="771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20"/>
          <p:cNvCxnSpPr/>
          <p:nvPr/>
        </p:nvCxnSpPr>
        <p:spPr>
          <a:xfrm>
            <a:off x="714925" y="539500"/>
            <a:ext cx="771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subTitle" idx="1"/>
          </p:nvPr>
        </p:nvSpPr>
        <p:spPr>
          <a:xfrm>
            <a:off x="873500" y="3008075"/>
            <a:ext cx="2213700" cy="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subTitle" idx="2"/>
          </p:nvPr>
        </p:nvSpPr>
        <p:spPr>
          <a:xfrm>
            <a:off x="3465147" y="3008075"/>
            <a:ext cx="2213700" cy="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3"/>
          </p:nvPr>
        </p:nvSpPr>
        <p:spPr>
          <a:xfrm>
            <a:off x="6056800" y="3008075"/>
            <a:ext cx="2213700" cy="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4"/>
          </p:nvPr>
        </p:nvSpPr>
        <p:spPr>
          <a:xfrm>
            <a:off x="873500" y="2553500"/>
            <a:ext cx="2213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ubTitle" idx="5"/>
          </p:nvPr>
        </p:nvSpPr>
        <p:spPr>
          <a:xfrm>
            <a:off x="3465151" y="2553500"/>
            <a:ext cx="2213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subTitle" idx="6"/>
          </p:nvPr>
        </p:nvSpPr>
        <p:spPr>
          <a:xfrm>
            <a:off x="6056801" y="2553500"/>
            <a:ext cx="2213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32" name="Google Shape;132;p21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" name="Google Shape;133;p21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1"/>
          </p:nvPr>
        </p:nvSpPr>
        <p:spPr>
          <a:xfrm>
            <a:off x="2038221" y="1893650"/>
            <a:ext cx="1925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ubTitle" idx="2"/>
          </p:nvPr>
        </p:nvSpPr>
        <p:spPr>
          <a:xfrm>
            <a:off x="5254738" y="1893650"/>
            <a:ext cx="1925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subTitle" idx="3"/>
          </p:nvPr>
        </p:nvSpPr>
        <p:spPr>
          <a:xfrm>
            <a:off x="2038221" y="3472900"/>
            <a:ext cx="1925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subTitle" idx="4"/>
          </p:nvPr>
        </p:nvSpPr>
        <p:spPr>
          <a:xfrm>
            <a:off x="5254738" y="3472900"/>
            <a:ext cx="1925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5"/>
          </p:nvPr>
        </p:nvSpPr>
        <p:spPr>
          <a:xfrm>
            <a:off x="2038221" y="1610050"/>
            <a:ext cx="1925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ubTitle" idx="6"/>
          </p:nvPr>
        </p:nvSpPr>
        <p:spPr>
          <a:xfrm>
            <a:off x="2038221" y="3189375"/>
            <a:ext cx="1925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subTitle" idx="7"/>
          </p:nvPr>
        </p:nvSpPr>
        <p:spPr>
          <a:xfrm>
            <a:off x="5254735" y="1610050"/>
            <a:ext cx="1925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subTitle" idx="8"/>
          </p:nvPr>
        </p:nvSpPr>
        <p:spPr>
          <a:xfrm>
            <a:off x="5254735" y="3189375"/>
            <a:ext cx="1925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45" name="Google Shape;145;p22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22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1"/>
          </p:nvPr>
        </p:nvSpPr>
        <p:spPr>
          <a:xfrm>
            <a:off x="1112605" y="2252619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ubTitle" idx="2"/>
          </p:nvPr>
        </p:nvSpPr>
        <p:spPr>
          <a:xfrm>
            <a:off x="3582450" y="2252619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3"/>
          </p:nvPr>
        </p:nvSpPr>
        <p:spPr>
          <a:xfrm>
            <a:off x="1112605" y="38923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ubTitle" idx="4"/>
          </p:nvPr>
        </p:nvSpPr>
        <p:spPr>
          <a:xfrm>
            <a:off x="3582450" y="38923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5"/>
          </p:nvPr>
        </p:nvSpPr>
        <p:spPr>
          <a:xfrm>
            <a:off x="6052295" y="2252619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6"/>
          </p:nvPr>
        </p:nvSpPr>
        <p:spPr>
          <a:xfrm>
            <a:off x="6052295" y="38923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ubTitle" idx="7"/>
          </p:nvPr>
        </p:nvSpPr>
        <p:spPr>
          <a:xfrm>
            <a:off x="1111105" y="195170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subTitle" idx="8"/>
          </p:nvPr>
        </p:nvSpPr>
        <p:spPr>
          <a:xfrm>
            <a:off x="3580950" y="195170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subTitle" idx="9"/>
          </p:nvPr>
        </p:nvSpPr>
        <p:spPr>
          <a:xfrm>
            <a:off x="6050795" y="195170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ubTitle" idx="13"/>
          </p:nvPr>
        </p:nvSpPr>
        <p:spPr>
          <a:xfrm>
            <a:off x="1111105" y="35914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subTitle" idx="14"/>
          </p:nvPr>
        </p:nvSpPr>
        <p:spPr>
          <a:xfrm>
            <a:off x="3580950" y="35914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subTitle" idx="15"/>
          </p:nvPr>
        </p:nvSpPr>
        <p:spPr>
          <a:xfrm>
            <a:off x="6050795" y="35914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62" name="Google Shape;162;p23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3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9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9"/>
          <p:cNvSpPr/>
          <p:nvPr/>
        </p:nvSpPr>
        <p:spPr>
          <a:xfrm>
            <a:off x="0" y="539500"/>
            <a:ext cx="2578800" cy="406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" name="Google Shape;209;p29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w="9525" cap="flat" cmpd="sng">
            <a:solidFill>
              <a:srgbClr val="08100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" name="Google Shape;210;p29"/>
          <p:cNvCxnSpPr/>
          <p:nvPr/>
        </p:nvCxnSpPr>
        <p:spPr>
          <a:xfrm>
            <a:off x="-7775" y="4604000"/>
            <a:ext cx="9149400" cy="0"/>
          </a:xfrm>
          <a:prstGeom prst="straightConnector1">
            <a:avLst/>
          </a:prstGeom>
          <a:noFill/>
          <a:ln w="9525" cap="flat" cmpd="sng">
            <a:solidFill>
              <a:srgbClr val="08100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0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0"/>
          <p:cNvCxnSpPr/>
          <p:nvPr/>
        </p:nvCxnSpPr>
        <p:spPr>
          <a:xfrm>
            <a:off x="713225" y="-3975"/>
            <a:ext cx="0" cy="515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30"/>
          <p:cNvCxnSpPr/>
          <p:nvPr/>
        </p:nvCxnSpPr>
        <p:spPr>
          <a:xfrm>
            <a:off x="8430775" y="-3975"/>
            <a:ext cx="0" cy="515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30"/>
          <p:cNvSpPr/>
          <p:nvPr/>
        </p:nvSpPr>
        <p:spPr>
          <a:xfrm>
            <a:off x="0" y="4604000"/>
            <a:ext cx="9144000" cy="53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8" name="Google Shape;38;p6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39;p6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598275" y="539500"/>
            <a:ext cx="3832500" cy="10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4598275" y="2480900"/>
            <a:ext cx="3832500" cy="20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cxnSp>
        <p:nvCxnSpPr>
          <p:cNvPr id="44" name="Google Shape;44;p7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45;p7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9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713225" y="888700"/>
            <a:ext cx="3683400" cy="13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713225" y="3679200"/>
            <a:ext cx="3683400" cy="9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>
            <a:spLocks noGrp="1"/>
          </p:cNvSpPr>
          <p:nvPr>
            <p:ph type="pic" idx="2"/>
          </p:nvPr>
        </p:nvSpPr>
        <p:spPr>
          <a:xfrm>
            <a:off x="5495624" y="825474"/>
            <a:ext cx="3207000" cy="389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55" name="Google Shape;55;p9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w="9525" cap="flat" cmpd="sng">
            <a:solidFill>
              <a:srgbClr val="08100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3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7149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4337375" y="150036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2"/>
          </p:nvPr>
        </p:nvSpPr>
        <p:spPr>
          <a:xfrm>
            <a:off x="4337375" y="267931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4337375" y="381322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4" hasCustomPrompt="1"/>
          </p:nvPr>
        </p:nvSpPr>
        <p:spPr>
          <a:xfrm>
            <a:off x="714927" y="150036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5" hasCustomPrompt="1"/>
          </p:nvPr>
        </p:nvSpPr>
        <p:spPr>
          <a:xfrm>
            <a:off x="714927" y="267931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6" hasCustomPrompt="1"/>
          </p:nvPr>
        </p:nvSpPr>
        <p:spPr>
          <a:xfrm>
            <a:off x="714927" y="3813225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7"/>
          </p:nvPr>
        </p:nvSpPr>
        <p:spPr>
          <a:xfrm>
            <a:off x="1449625" y="1500363"/>
            <a:ext cx="1702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1449625" y="2679313"/>
            <a:ext cx="1702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9"/>
          </p:nvPr>
        </p:nvSpPr>
        <p:spPr>
          <a:xfrm>
            <a:off x="1449625" y="3813225"/>
            <a:ext cx="1702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/>
          <p:nvPr/>
        </p:nvSpPr>
        <p:spPr>
          <a:xfrm>
            <a:off x="8430775" y="-100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4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4183075" y="4072100"/>
            <a:ext cx="4247700" cy="53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1"/>
          </p:nvPr>
        </p:nvSpPr>
        <p:spPr>
          <a:xfrm>
            <a:off x="4182850" y="737200"/>
            <a:ext cx="4247700" cy="23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82" name="Google Shape;82;p14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720000" y="690300"/>
            <a:ext cx="3309900" cy="19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720000" y="3750600"/>
            <a:ext cx="33099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>
            <a:spLocks noGrp="1"/>
          </p:cNvSpPr>
          <p:nvPr>
            <p:ph type="pic" idx="2"/>
          </p:nvPr>
        </p:nvSpPr>
        <p:spPr>
          <a:xfrm>
            <a:off x="5176863" y="843775"/>
            <a:ext cx="3115800" cy="3456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9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1"/>
          </p:nvPr>
        </p:nvSpPr>
        <p:spPr>
          <a:xfrm>
            <a:off x="4923249" y="2969300"/>
            <a:ext cx="2505600" cy="8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2"/>
          </p:nvPr>
        </p:nvSpPr>
        <p:spPr>
          <a:xfrm>
            <a:off x="1715375" y="2969300"/>
            <a:ext cx="2505600" cy="8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3"/>
          </p:nvPr>
        </p:nvSpPr>
        <p:spPr>
          <a:xfrm>
            <a:off x="1715375" y="24816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4"/>
          </p:nvPr>
        </p:nvSpPr>
        <p:spPr>
          <a:xfrm>
            <a:off x="4923250" y="24816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13" name="Google Shape;113;p19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19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rcellus"/>
              <a:buNone/>
              <a:defRPr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8" r:id="rId5"/>
    <p:sldLayoutId id="2147483659" r:id="rId6"/>
    <p:sldLayoutId id="2147483660" r:id="rId7"/>
    <p:sldLayoutId id="2147483661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5" r:id="rId14"/>
    <p:sldLayoutId id="2147483676" r:id="rId15"/>
  </p:sldLayoutIdLst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>
            <a:spLocks noGrp="1"/>
          </p:cNvSpPr>
          <p:nvPr>
            <p:ph type="ctrTitle"/>
          </p:nvPr>
        </p:nvSpPr>
        <p:spPr>
          <a:xfrm>
            <a:off x="482887" y="674207"/>
            <a:ext cx="4193097" cy="2019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TICKET MANAGEMENT SYSTEM</a:t>
            </a:r>
            <a:endParaRPr dirty="0"/>
          </a:p>
        </p:txBody>
      </p:sp>
      <p:sp>
        <p:nvSpPr>
          <p:cNvPr id="227" name="Google Shape;227;p34"/>
          <p:cNvSpPr txBox="1">
            <a:spLocks noGrp="1"/>
          </p:cNvSpPr>
          <p:nvPr>
            <p:ph type="subTitle" idx="1"/>
          </p:nvPr>
        </p:nvSpPr>
        <p:spPr>
          <a:xfrm>
            <a:off x="475159" y="3247611"/>
            <a:ext cx="2881070" cy="41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/>
              <a:t>TEAM: </a:t>
            </a:r>
            <a:r>
              <a:rPr lang="en" sz="2000" b="1" i="1" dirty="0"/>
              <a:t>“DATA MINERS”</a:t>
            </a:r>
            <a:endParaRPr b="1" i="1" dirty="0"/>
          </a:p>
        </p:txBody>
      </p:sp>
      <p:sp>
        <p:nvSpPr>
          <p:cNvPr id="228" name="Google Shape;228;p34"/>
          <p:cNvSpPr/>
          <p:nvPr/>
        </p:nvSpPr>
        <p:spPr>
          <a:xfrm>
            <a:off x="4949775" y="2807625"/>
            <a:ext cx="4193100" cy="232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1" name="Google Shape;231;p34"/>
          <p:cNvCxnSpPr/>
          <p:nvPr/>
        </p:nvCxnSpPr>
        <p:spPr>
          <a:xfrm>
            <a:off x="4950950" y="548375"/>
            <a:ext cx="0" cy="45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" name="Google Shape;232;p34"/>
          <p:cNvCxnSpPr/>
          <p:nvPr/>
        </p:nvCxnSpPr>
        <p:spPr>
          <a:xfrm>
            <a:off x="4950975" y="2807675"/>
            <a:ext cx="419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34">
            <a:hlinkClick r:id="" action="ppaction://hlinkshowjump?jump=nextslide"/>
          </p:cNvPr>
          <p:cNvSpPr/>
          <p:nvPr/>
        </p:nvSpPr>
        <p:spPr>
          <a:xfrm>
            <a:off x="5075157" y="1279895"/>
            <a:ext cx="986747" cy="807805"/>
          </a:xfrm>
          <a:custGeom>
            <a:avLst/>
            <a:gdLst/>
            <a:ahLst/>
            <a:cxnLst/>
            <a:rect l="l" t="t" r="r" b="b"/>
            <a:pathLst>
              <a:path w="255634" h="209276" extrusionOk="0">
                <a:moveTo>
                  <a:pt x="176800" y="0"/>
                </a:moveTo>
                <a:lnTo>
                  <a:pt x="176115" y="514"/>
                </a:lnTo>
                <a:lnTo>
                  <a:pt x="254433" y="104213"/>
                </a:lnTo>
                <a:lnTo>
                  <a:pt x="0" y="104213"/>
                </a:lnTo>
                <a:lnTo>
                  <a:pt x="0" y="105070"/>
                </a:lnTo>
                <a:lnTo>
                  <a:pt x="254433" y="105070"/>
                </a:lnTo>
                <a:lnTo>
                  <a:pt x="176115" y="208762"/>
                </a:lnTo>
                <a:lnTo>
                  <a:pt x="176800" y="209276"/>
                </a:lnTo>
                <a:lnTo>
                  <a:pt x="255633" y="104898"/>
                </a:lnTo>
                <a:lnTo>
                  <a:pt x="255633" y="104384"/>
                </a:lnTo>
                <a:lnTo>
                  <a:pt x="176800" y="0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34"/>
          <p:cNvGrpSpPr/>
          <p:nvPr/>
        </p:nvGrpSpPr>
        <p:grpSpPr>
          <a:xfrm rot="5400000">
            <a:off x="4663501" y="2183081"/>
            <a:ext cx="1800932" cy="1228844"/>
            <a:chOff x="6146925" y="3426425"/>
            <a:chExt cx="1789200" cy="982000"/>
          </a:xfrm>
        </p:grpSpPr>
        <p:cxnSp>
          <p:nvCxnSpPr>
            <p:cNvPr id="235" name="Google Shape;235;p34"/>
            <p:cNvCxnSpPr/>
            <p:nvPr/>
          </p:nvCxnSpPr>
          <p:spPr>
            <a:xfrm rot="10800000">
              <a:off x="7060900" y="3426425"/>
              <a:ext cx="0" cy="972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" name="Google Shape;236;p34"/>
            <p:cNvCxnSpPr/>
            <p:nvPr/>
          </p:nvCxnSpPr>
          <p:spPr>
            <a:xfrm>
              <a:off x="6146925" y="4408425"/>
              <a:ext cx="1789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34"/>
            <p:cNvCxnSpPr/>
            <p:nvPr/>
          </p:nvCxnSpPr>
          <p:spPr>
            <a:xfrm rot="10800000" flipH="1">
              <a:off x="7060900" y="3844625"/>
              <a:ext cx="826500" cy="554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" name="Google Shape;238;p34"/>
            <p:cNvCxnSpPr/>
            <p:nvPr/>
          </p:nvCxnSpPr>
          <p:spPr>
            <a:xfrm rot="10800000" flipH="1">
              <a:off x="7060900" y="3533225"/>
              <a:ext cx="427800" cy="86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34"/>
            <p:cNvCxnSpPr/>
            <p:nvPr/>
          </p:nvCxnSpPr>
          <p:spPr>
            <a:xfrm rot="10800000">
              <a:off x="6234400" y="3849275"/>
              <a:ext cx="826500" cy="554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34"/>
            <p:cNvCxnSpPr/>
            <p:nvPr/>
          </p:nvCxnSpPr>
          <p:spPr>
            <a:xfrm rot="10800000">
              <a:off x="6633100" y="3537875"/>
              <a:ext cx="427800" cy="86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" name="Picture 6" descr="A person sitting in a chair looking at a phone&#10;&#10;AI-generated content may be incorrect.">
            <a:extLst>
              <a:ext uri="{FF2B5EF4-FFF2-40B4-BE49-F238E27FC236}">
                <a16:creationId xmlns:a16="http://schemas.microsoft.com/office/drawing/2014/main" id="{215E2E70-1653-1134-45DB-600D887810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123" b="16282"/>
          <a:stretch/>
        </p:blipFill>
        <p:spPr>
          <a:xfrm>
            <a:off x="6186111" y="542300"/>
            <a:ext cx="2949500" cy="2259199"/>
          </a:xfrm>
          <a:prstGeom prst="rect">
            <a:avLst/>
          </a:prstGeom>
        </p:spPr>
      </p:pic>
      <p:pic>
        <p:nvPicPr>
          <p:cNvPr id="9" name="Picture 8" descr="A person sitting on a suitcase with a plane flying over his feet&#10;&#10;AI-generated content may be incorrect.">
            <a:extLst>
              <a:ext uri="{FF2B5EF4-FFF2-40B4-BE49-F238E27FC236}">
                <a16:creationId xmlns:a16="http://schemas.microsoft.com/office/drawing/2014/main" id="{B0847FCA-F4E6-6A6B-73B7-67D0504F9AE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074" b="31712"/>
          <a:stretch/>
        </p:blipFill>
        <p:spPr>
          <a:xfrm>
            <a:off x="5255337" y="2807575"/>
            <a:ext cx="3581975" cy="23359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97ED0-702A-4C8B-1E54-78553B8516D7}"/>
              </a:ext>
            </a:extLst>
          </p:cNvPr>
          <p:cNvSpPr txBox="1"/>
          <p:nvPr/>
        </p:nvSpPr>
        <p:spPr>
          <a:xfrm>
            <a:off x="520872" y="3032308"/>
            <a:ext cx="13645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Presented By: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A35649-3317-26BD-E19F-021885F0B7FC}"/>
              </a:ext>
            </a:extLst>
          </p:cNvPr>
          <p:cNvSpPr/>
          <p:nvPr/>
        </p:nvSpPr>
        <p:spPr>
          <a:xfrm>
            <a:off x="482887" y="3016663"/>
            <a:ext cx="2805100" cy="65965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oogle Shape;227;p34">
            <a:extLst>
              <a:ext uri="{FF2B5EF4-FFF2-40B4-BE49-F238E27FC236}">
                <a16:creationId xmlns:a16="http://schemas.microsoft.com/office/drawing/2014/main" id="{0A6B9385-DB6E-18FD-3287-3B70DC94306D}"/>
              </a:ext>
            </a:extLst>
          </p:cNvPr>
          <p:cNvSpPr txBox="1">
            <a:spLocks/>
          </p:cNvSpPr>
          <p:nvPr/>
        </p:nvSpPr>
        <p:spPr>
          <a:xfrm>
            <a:off x="520872" y="4101058"/>
            <a:ext cx="2881070" cy="49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6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sz="1200" b="1" i="1" dirty="0"/>
              <a:t>Alif Ruslan</a:t>
            </a:r>
          </a:p>
          <a:p>
            <a:pPr marL="0" indent="0"/>
            <a:r>
              <a:rPr lang="en-US" sz="1200" b="1" i="1" dirty="0"/>
              <a:t>Lecturer, CSE, UAP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34C943-89B6-CCD9-5794-F6161F7F153F}"/>
              </a:ext>
            </a:extLst>
          </p:cNvPr>
          <p:cNvSpPr txBox="1"/>
          <p:nvPr/>
        </p:nvSpPr>
        <p:spPr>
          <a:xfrm>
            <a:off x="528231" y="3888938"/>
            <a:ext cx="13645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Submitted To: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8C6B30-6B76-B0D3-4283-71F67E283586}"/>
              </a:ext>
            </a:extLst>
          </p:cNvPr>
          <p:cNvSpPr/>
          <p:nvPr/>
        </p:nvSpPr>
        <p:spPr>
          <a:xfrm>
            <a:off x="490246" y="3873293"/>
            <a:ext cx="2805100" cy="65965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>
          <a:extLst>
            <a:ext uri="{FF2B5EF4-FFF2-40B4-BE49-F238E27FC236}">
              <a16:creationId xmlns:a16="http://schemas.microsoft.com/office/drawing/2014/main" id="{1B0433C0-F8CC-7517-EEB7-D44CC4089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3">
            <a:extLst>
              <a:ext uri="{FF2B5EF4-FFF2-40B4-BE49-F238E27FC236}">
                <a16:creationId xmlns:a16="http://schemas.microsoft.com/office/drawing/2014/main" id="{4B4B9F31-275F-84DC-606F-030BBFD66A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0995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/>
              <a:t>Tables </a:t>
            </a:r>
            <a:r>
              <a:rPr lang="en-US" b="1" u="sng" dirty="0" err="1"/>
              <a:t>Cont.d</a:t>
            </a:r>
            <a:endParaRPr lang="en-US" b="1" u="sng" dirty="0"/>
          </a:p>
        </p:txBody>
      </p:sp>
      <p:sp>
        <p:nvSpPr>
          <p:cNvPr id="402" name="Google Shape;402;p43">
            <a:extLst>
              <a:ext uri="{FF2B5EF4-FFF2-40B4-BE49-F238E27FC236}">
                <a16:creationId xmlns:a16="http://schemas.microsoft.com/office/drawing/2014/main" id="{16786792-BA7B-0540-5AFC-DFDAA317830E}"/>
              </a:ext>
            </a:extLst>
          </p:cNvPr>
          <p:cNvSpPr/>
          <p:nvPr/>
        </p:nvSpPr>
        <p:spPr>
          <a:xfrm>
            <a:off x="8753475" y="-125"/>
            <a:ext cx="39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06641C4-7F08-C68B-7034-1F18A873A0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6812" y="2104899"/>
            <a:ext cx="3646108" cy="21358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9969B0A-F830-A910-D170-FCC8AF07713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256065" y="947749"/>
            <a:ext cx="4344265" cy="231430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25516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>
          <a:extLst>
            <a:ext uri="{FF2B5EF4-FFF2-40B4-BE49-F238E27FC236}">
              <a16:creationId xmlns:a16="http://schemas.microsoft.com/office/drawing/2014/main" id="{0CD01FDC-C606-DBA1-3694-C92F3F279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3">
            <a:extLst>
              <a:ext uri="{FF2B5EF4-FFF2-40B4-BE49-F238E27FC236}">
                <a16:creationId xmlns:a16="http://schemas.microsoft.com/office/drawing/2014/main" id="{ECA7FB87-79E5-0896-5FA0-DD56D87624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12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/>
              <a:t>Tables </a:t>
            </a:r>
            <a:r>
              <a:rPr lang="en-US" b="1" u="sng" dirty="0" err="1"/>
              <a:t>Cont.d</a:t>
            </a:r>
            <a:endParaRPr lang="en-US" b="1" u="sng" dirty="0"/>
          </a:p>
        </p:txBody>
      </p:sp>
      <p:sp>
        <p:nvSpPr>
          <p:cNvPr id="402" name="Google Shape;402;p43">
            <a:extLst>
              <a:ext uri="{FF2B5EF4-FFF2-40B4-BE49-F238E27FC236}">
                <a16:creationId xmlns:a16="http://schemas.microsoft.com/office/drawing/2014/main" id="{3F9C59BE-7E7D-A6BF-F850-613827F8D924}"/>
              </a:ext>
            </a:extLst>
          </p:cNvPr>
          <p:cNvSpPr/>
          <p:nvPr/>
        </p:nvSpPr>
        <p:spPr>
          <a:xfrm>
            <a:off x="8753600" y="0"/>
            <a:ext cx="39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C9A72DE-B737-07C7-D957-C24D514490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3487" y="1112200"/>
            <a:ext cx="3236837" cy="21358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85055DE-417D-5B08-C847-C1471AB328B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85747" y="2104076"/>
            <a:ext cx="4439128" cy="21358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77402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>
          <a:extLst>
            <a:ext uri="{FF2B5EF4-FFF2-40B4-BE49-F238E27FC236}">
              <a16:creationId xmlns:a16="http://schemas.microsoft.com/office/drawing/2014/main" id="{9C6AB8F5-5718-01FA-5B59-3914918A7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3">
            <a:extLst>
              <a:ext uri="{FF2B5EF4-FFF2-40B4-BE49-F238E27FC236}">
                <a16:creationId xmlns:a16="http://schemas.microsoft.com/office/drawing/2014/main" id="{E6C71BD7-9013-C88D-1661-93A62DA8EA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12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/>
              <a:t>Tables </a:t>
            </a:r>
            <a:r>
              <a:rPr lang="en-US" b="1" u="sng" dirty="0" err="1"/>
              <a:t>Cont.d</a:t>
            </a:r>
            <a:endParaRPr lang="en-US" b="1" u="sng" dirty="0"/>
          </a:p>
        </p:txBody>
      </p:sp>
      <p:sp>
        <p:nvSpPr>
          <p:cNvPr id="402" name="Google Shape;402;p43">
            <a:extLst>
              <a:ext uri="{FF2B5EF4-FFF2-40B4-BE49-F238E27FC236}">
                <a16:creationId xmlns:a16="http://schemas.microsoft.com/office/drawing/2014/main" id="{2A1B6353-0C82-1824-D006-84B8B9075758}"/>
              </a:ext>
            </a:extLst>
          </p:cNvPr>
          <p:cNvSpPr/>
          <p:nvPr/>
        </p:nvSpPr>
        <p:spPr>
          <a:xfrm>
            <a:off x="8753600" y="0"/>
            <a:ext cx="39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close up of a computer screen&#10;&#10;AI-generated content may be incorrect.">
            <a:extLst>
              <a:ext uri="{FF2B5EF4-FFF2-40B4-BE49-F238E27FC236}">
                <a16:creationId xmlns:a16="http://schemas.microsoft.com/office/drawing/2014/main" id="{E9B4A17A-B00E-8C6C-9BA3-D873EA0F0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879" y="1112200"/>
            <a:ext cx="8168241" cy="351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97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4"/>
          <p:cNvSpPr txBox="1">
            <a:spLocks noGrp="1"/>
          </p:cNvSpPr>
          <p:nvPr>
            <p:ph type="title"/>
          </p:nvPr>
        </p:nvSpPr>
        <p:spPr>
          <a:xfrm>
            <a:off x="720000" y="41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Queries and Outputs</a:t>
            </a:r>
          </a:p>
        </p:txBody>
      </p:sp>
      <p:sp>
        <p:nvSpPr>
          <p:cNvPr id="443" name="Google Shape;443;p44"/>
          <p:cNvSpPr txBox="1">
            <a:spLocks noGrp="1"/>
          </p:cNvSpPr>
          <p:nvPr>
            <p:ph type="subTitle" idx="1"/>
          </p:nvPr>
        </p:nvSpPr>
        <p:spPr>
          <a:xfrm>
            <a:off x="712425" y="1659561"/>
            <a:ext cx="3857625" cy="48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1. Find all trains that are of AC type.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= SELECT * FROM Train WHERE </a:t>
            </a:r>
            <a:r>
              <a:rPr lang="en-US" b="1" dirty="0" err="1"/>
              <a:t>train_type</a:t>
            </a:r>
            <a:r>
              <a:rPr lang="en-US" b="1" dirty="0"/>
              <a:t> = 'AC';</a:t>
            </a:r>
            <a:endParaRPr b="1" dirty="0"/>
          </a:p>
        </p:txBody>
      </p:sp>
      <p:pic>
        <p:nvPicPr>
          <p:cNvPr id="15" name="Picture 14" descr="A screenshot of a train schedule&#10;&#10;AI-generated content may be incorrect.">
            <a:extLst>
              <a:ext uri="{FF2B5EF4-FFF2-40B4-BE49-F238E27FC236}">
                <a16:creationId xmlns:a16="http://schemas.microsoft.com/office/drawing/2014/main" id="{2EEC63A3-1A75-0AF5-D009-F71140A5F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556" y="1085554"/>
            <a:ext cx="3484964" cy="1632815"/>
          </a:xfrm>
          <a:prstGeom prst="rect">
            <a:avLst/>
          </a:prstGeom>
        </p:spPr>
      </p:pic>
      <p:sp>
        <p:nvSpPr>
          <p:cNvPr id="28" name="Google Shape;443;p44">
            <a:extLst>
              <a:ext uri="{FF2B5EF4-FFF2-40B4-BE49-F238E27FC236}">
                <a16:creationId xmlns:a16="http://schemas.microsoft.com/office/drawing/2014/main" id="{40D47914-C874-634F-6F93-AAC30E5AC2D2}"/>
              </a:ext>
            </a:extLst>
          </p:cNvPr>
          <p:cNvSpPr txBox="1">
            <a:spLocks/>
          </p:cNvSpPr>
          <p:nvPr/>
        </p:nvSpPr>
        <p:spPr>
          <a:xfrm>
            <a:off x="712425" y="3389554"/>
            <a:ext cx="3857625" cy="662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US" b="1" dirty="0"/>
              <a:t>2. Count total number of tickets.</a:t>
            </a:r>
          </a:p>
          <a:p>
            <a:pPr marL="0" indent="0" algn="l"/>
            <a:r>
              <a:rPr lang="en-US" b="1" dirty="0"/>
              <a:t>= SELECT COUNT(*) AS </a:t>
            </a:r>
            <a:r>
              <a:rPr lang="en-US" b="1" dirty="0" err="1"/>
              <a:t>total_tickets</a:t>
            </a:r>
            <a:r>
              <a:rPr lang="en-US" b="1" dirty="0"/>
              <a:t> FROM Ticket;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9C897A2-9ED4-32DA-5EA0-5051FE6D2F0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45556" y="2871599"/>
            <a:ext cx="3484964" cy="15207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>
          <a:extLst>
            <a:ext uri="{FF2B5EF4-FFF2-40B4-BE49-F238E27FC236}">
              <a16:creationId xmlns:a16="http://schemas.microsoft.com/office/drawing/2014/main" id="{3B904AD6-5CB5-FE65-9B76-AE26D9FCE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4">
            <a:extLst>
              <a:ext uri="{FF2B5EF4-FFF2-40B4-BE49-F238E27FC236}">
                <a16:creationId xmlns:a16="http://schemas.microsoft.com/office/drawing/2014/main" id="{2F1F5665-4FA6-7378-9A68-C7C1FA1FB6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1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Queries and Outputs </a:t>
            </a:r>
            <a:r>
              <a:rPr lang="en-US" sz="2800" b="1" u="sng" dirty="0" err="1"/>
              <a:t>Cont.d</a:t>
            </a:r>
            <a:endParaRPr lang="en-US" sz="2800" b="1" u="sng" dirty="0"/>
          </a:p>
        </p:txBody>
      </p:sp>
      <p:sp>
        <p:nvSpPr>
          <p:cNvPr id="443" name="Google Shape;443;p44">
            <a:extLst>
              <a:ext uri="{FF2B5EF4-FFF2-40B4-BE49-F238E27FC236}">
                <a16:creationId xmlns:a16="http://schemas.microsoft.com/office/drawing/2014/main" id="{6467B58F-792E-26AF-DB14-F0D28F7F39E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2425" y="1550641"/>
            <a:ext cx="3857625" cy="868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3. List the ticket IDs and prices for tickets resold for more than 1000 BDT.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= SELECT </a:t>
            </a:r>
            <a:r>
              <a:rPr lang="en-US" b="1" dirty="0" err="1"/>
              <a:t>ticket_id</a:t>
            </a:r>
            <a:r>
              <a:rPr lang="en-US" b="1" dirty="0"/>
              <a:t>, price FROM Resell WHERE price &gt; 1000;</a:t>
            </a:r>
            <a:endParaRPr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63BEDE-9B0E-5627-D28F-5D8D4191A3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73279" y="1085554"/>
            <a:ext cx="3429518" cy="1632815"/>
          </a:xfrm>
          <a:prstGeom prst="rect">
            <a:avLst/>
          </a:prstGeom>
        </p:spPr>
      </p:pic>
      <p:sp>
        <p:nvSpPr>
          <p:cNvPr id="28" name="Google Shape;443;p44">
            <a:extLst>
              <a:ext uri="{FF2B5EF4-FFF2-40B4-BE49-F238E27FC236}">
                <a16:creationId xmlns:a16="http://schemas.microsoft.com/office/drawing/2014/main" id="{4C7CD99B-4E70-7A06-2BE8-8ADBA2715E20}"/>
              </a:ext>
            </a:extLst>
          </p:cNvPr>
          <p:cNvSpPr txBox="1">
            <a:spLocks/>
          </p:cNvSpPr>
          <p:nvPr/>
        </p:nvSpPr>
        <p:spPr>
          <a:xfrm>
            <a:off x="712425" y="3197893"/>
            <a:ext cx="3857625" cy="868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US" b="1" dirty="0"/>
              <a:t>4. Find all the 'Non-AC' buses that have a capacity greater than 40.</a:t>
            </a:r>
          </a:p>
          <a:p>
            <a:pPr marL="0" indent="0" algn="l"/>
            <a:r>
              <a:rPr lang="en-US" b="1" dirty="0"/>
              <a:t>= SELECT Bus_name, Capacity FROM Bus WHERE </a:t>
            </a:r>
            <a:r>
              <a:rPr lang="en-US" b="1" dirty="0" err="1"/>
              <a:t>Bus_type</a:t>
            </a:r>
            <a:r>
              <a:rPr lang="en-US" b="1" dirty="0"/>
              <a:t> = 'Non-AC' AND Capacity &gt; 40;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83895750-E0E0-74D2-292D-B3CE166E4B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73279" y="2871599"/>
            <a:ext cx="3429518" cy="152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744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>
          <a:extLst>
            <a:ext uri="{FF2B5EF4-FFF2-40B4-BE49-F238E27FC236}">
              <a16:creationId xmlns:a16="http://schemas.microsoft.com/office/drawing/2014/main" id="{4E11995F-4377-AC04-E7A6-B8BEFFCA2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4">
            <a:extLst>
              <a:ext uri="{FF2B5EF4-FFF2-40B4-BE49-F238E27FC236}">
                <a16:creationId xmlns:a16="http://schemas.microsoft.com/office/drawing/2014/main" id="{0A4B8297-B8D7-C75D-BACA-C807CB3B2B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1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Queries and Outputs </a:t>
            </a:r>
            <a:r>
              <a:rPr lang="en-US" sz="2800" b="1" u="sng" dirty="0" err="1"/>
              <a:t>Cont.d</a:t>
            </a:r>
            <a:endParaRPr lang="en-US" sz="2800" b="1" u="sng" dirty="0"/>
          </a:p>
        </p:txBody>
      </p:sp>
      <p:sp>
        <p:nvSpPr>
          <p:cNvPr id="443" name="Google Shape;443;p44">
            <a:extLst>
              <a:ext uri="{FF2B5EF4-FFF2-40B4-BE49-F238E27FC236}">
                <a16:creationId xmlns:a16="http://schemas.microsoft.com/office/drawing/2014/main" id="{63E7BCD5-7227-894C-03EA-6B2737C64F5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2425" y="1541116"/>
            <a:ext cx="3857625" cy="8675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5. Find the name of the bus with the highest capacity.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= SELECT Bus_name FROM Bus WHERE Capacity = (SELECT MAX(Capacity) FROM Bus);</a:t>
            </a:r>
            <a:endParaRPr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FEAF151-374F-83BE-B4E8-25D76D61A8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89882" y="1085554"/>
            <a:ext cx="3196312" cy="1632815"/>
          </a:xfrm>
          <a:prstGeom prst="rect">
            <a:avLst/>
          </a:prstGeom>
        </p:spPr>
      </p:pic>
      <p:sp>
        <p:nvSpPr>
          <p:cNvPr id="28" name="Google Shape;443;p44">
            <a:extLst>
              <a:ext uri="{FF2B5EF4-FFF2-40B4-BE49-F238E27FC236}">
                <a16:creationId xmlns:a16="http://schemas.microsoft.com/office/drawing/2014/main" id="{55CCE189-BBC2-36F9-FA07-4DB4F7017565}"/>
              </a:ext>
            </a:extLst>
          </p:cNvPr>
          <p:cNvSpPr txBox="1">
            <a:spLocks/>
          </p:cNvSpPr>
          <p:nvPr/>
        </p:nvSpPr>
        <p:spPr>
          <a:xfrm>
            <a:off x="720000" y="3093118"/>
            <a:ext cx="3857625" cy="1240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US" b="1" dirty="0"/>
              <a:t>6. Get the average ticket price for each class (Economy/Business) and transportation type (Train/Bus/Air).</a:t>
            </a:r>
          </a:p>
          <a:p>
            <a:pPr marL="0" indent="0" algn="l"/>
            <a:r>
              <a:rPr lang="en-US" b="1" dirty="0"/>
              <a:t>= SELECT </a:t>
            </a:r>
            <a:r>
              <a:rPr lang="en-US" b="1" dirty="0" err="1"/>
              <a:t>ticket_class</a:t>
            </a:r>
            <a:r>
              <a:rPr lang="en-US" b="1" dirty="0"/>
              <a:t>, </a:t>
            </a:r>
            <a:r>
              <a:rPr lang="en-US" b="1" dirty="0" err="1"/>
              <a:t>ticket_type</a:t>
            </a:r>
            <a:r>
              <a:rPr lang="en-US" b="1" dirty="0"/>
              <a:t>, AVG(</a:t>
            </a:r>
            <a:r>
              <a:rPr lang="en-US" b="1" dirty="0" err="1"/>
              <a:t>ticket_price</a:t>
            </a:r>
            <a:r>
              <a:rPr lang="en-US" b="1" dirty="0"/>
              <a:t>) AS </a:t>
            </a:r>
            <a:r>
              <a:rPr lang="en-US" b="1" dirty="0" err="1"/>
              <a:t>avg_price</a:t>
            </a:r>
            <a:r>
              <a:rPr lang="en-US" b="1" dirty="0"/>
              <a:t> FROM Ticket GROUP BY </a:t>
            </a:r>
            <a:r>
              <a:rPr lang="en-US" b="1" dirty="0" err="1"/>
              <a:t>ticket_class</a:t>
            </a:r>
            <a:r>
              <a:rPr lang="en-US" b="1" dirty="0"/>
              <a:t>, </a:t>
            </a:r>
            <a:r>
              <a:rPr lang="en-US" b="1" dirty="0" err="1"/>
              <a:t>ticket_type</a:t>
            </a:r>
            <a:r>
              <a:rPr lang="en-US" b="1" dirty="0"/>
              <a:t>;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EFDB94A-65A3-D833-878F-8609469403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31234" y="2871599"/>
            <a:ext cx="3113607" cy="152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916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>
          <a:extLst>
            <a:ext uri="{FF2B5EF4-FFF2-40B4-BE49-F238E27FC236}">
              <a16:creationId xmlns:a16="http://schemas.microsoft.com/office/drawing/2014/main" id="{EBD77553-5BFE-0FD8-C810-5273FEC98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4">
            <a:extLst>
              <a:ext uri="{FF2B5EF4-FFF2-40B4-BE49-F238E27FC236}">
                <a16:creationId xmlns:a16="http://schemas.microsoft.com/office/drawing/2014/main" id="{38443ED7-35AD-8294-B7FF-49AEAB396B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1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Queries and Outputs </a:t>
            </a:r>
            <a:r>
              <a:rPr lang="en-US" sz="2800" b="1" u="sng" dirty="0" err="1"/>
              <a:t>Cont.d</a:t>
            </a:r>
            <a:endParaRPr lang="en-US" sz="2800" b="1" u="sng" dirty="0"/>
          </a:p>
        </p:txBody>
      </p:sp>
      <p:sp>
        <p:nvSpPr>
          <p:cNvPr id="443" name="Google Shape;443;p44">
            <a:extLst>
              <a:ext uri="{FF2B5EF4-FFF2-40B4-BE49-F238E27FC236}">
                <a16:creationId xmlns:a16="http://schemas.microsoft.com/office/drawing/2014/main" id="{FC3B2F42-1837-8D13-CB93-08651622AD7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9048" y="1473893"/>
            <a:ext cx="3857625" cy="9121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7. Show all the details of planes from the Plane table and sort them by the plane name in ascending order.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= SELECT * FROM Plane order by </a:t>
            </a:r>
            <a:r>
              <a:rPr lang="en-US" b="1" dirty="0" err="1"/>
              <a:t>plane_name</a:t>
            </a:r>
            <a:r>
              <a:rPr lang="en-US" b="1" dirty="0"/>
              <a:t> </a:t>
            </a:r>
            <a:r>
              <a:rPr lang="en-US" b="1" dirty="0" err="1"/>
              <a:t>asc</a:t>
            </a:r>
            <a:r>
              <a:rPr lang="en-US" b="1" dirty="0"/>
              <a:t>;</a:t>
            </a:r>
            <a:endParaRPr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504683E-DAEC-8E14-028B-F8C066E88A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81574" y="988376"/>
            <a:ext cx="3057525" cy="1883224"/>
          </a:xfrm>
          <a:prstGeom prst="rect">
            <a:avLst/>
          </a:prstGeom>
        </p:spPr>
      </p:pic>
      <p:sp>
        <p:nvSpPr>
          <p:cNvPr id="2" name="Google Shape;443;p44">
            <a:extLst>
              <a:ext uri="{FF2B5EF4-FFF2-40B4-BE49-F238E27FC236}">
                <a16:creationId xmlns:a16="http://schemas.microsoft.com/office/drawing/2014/main" id="{21EDB70C-8F0B-BAB6-0ABF-E0C111A9FC97}"/>
              </a:ext>
            </a:extLst>
          </p:cNvPr>
          <p:cNvSpPr txBox="1">
            <a:spLocks/>
          </p:cNvSpPr>
          <p:nvPr/>
        </p:nvSpPr>
        <p:spPr>
          <a:xfrm>
            <a:off x="720000" y="3175858"/>
            <a:ext cx="3857625" cy="12246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US" b="1" dirty="0"/>
              <a:t>8. Show resold tickets with ticket type and buyer name.</a:t>
            </a:r>
          </a:p>
          <a:p>
            <a:pPr marL="0" indent="0" algn="l"/>
            <a:r>
              <a:rPr lang="en-US" b="1" dirty="0"/>
              <a:t>= SELECT </a:t>
            </a:r>
            <a:r>
              <a:rPr lang="en-US" b="1" dirty="0" err="1"/>
              <a:t>Resell.resell_id</a:t>
            </a:r>
            <a:r>
              <a:rPr lang="en-US" b="1" dirty="0"/>
              <a:t>, </a:t>
            </a:r>
            <a:r>
              <a:rPr lang="en-US" b="1" dirty="0" err="1"/>
              <a:t>Customer.cus_name</a:t>
            </a:r>
            <a:r>
              <a:rPr lang="en-US" b="1" dirty="0"/>
              <a:t>, </a:t>
            </a:r>
            <a:r>
              <a:rPr lang="en-US" b="1" dirty="0" err="1"/>
              <a:t>Ticket.ticket_typeFROM</a:t>
            </a:r>
            <a:r>
              <a:rPr lang="en-US" b="1" dirty="0"/>
              <a:t> </a:t>
            </a:r>
            <a:r>
              <a:rPr lang="en-US" b="1" dirty="0" err="1"/>
              <a:t>ResellJOIN</a:t>
            </a:r>
            <a:r>
              <a:rPr lang="en-US" b="1" dirty="0"/>
              <a:t> Customer ON </a:t>
            </a:r>
            <a:r>
              <a:rPr lang="en-US" b="1" dirty="0" err="1"/>
              <a:t>Resell.buyer_cus_id</a:t>
            </a:r>
            <a:r>
              <a:rPr lang="en-US" b="1" dirty="0"/>
              <a:t> = </a:t>
            </a:r>
            <a:r>
              <a:rPr lang="en-US" b="1" dirty="0" err="1"/>
              <a:t>Customer.cus_idJOIN</a:t>
            </a:r>
            <a:r>
              <a:rPr lang="en-US" b="1" dirty="0"/>
              <a:t> Ticket ON </a:t>
            </a:r>
            <a:r>
              <a:rPr lang="en-US" b="1" dirty="0" err="1"/>
              <a:t>Resell.ticket_id</a:t>
            </a:r>
            <a:r>
              <a:rPr lang="en-US" b="1" dirty="0"/>
              <a:t> = </a:t>
            </a:r>
            <a:r>
              <a:rPr lang="en-US" b="1" dirty="0" err="1"/>
              <a:t>Ticket.ticket_id</a:t>
            </a:r>
            <a:r>
              <a:rPr lang="en-US" b="1" dirty="0"/>
              <a:t>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7B045C-BA92-4DF5-6964-FBA11CEAA04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10124" y="3001358"/>
            <a:ext cx="3419475" cy="157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932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>
          <a:extLst>
            <a:ext uri="{FF2B5EF4-FFF2-40B4-BE49-F238E27FC236}">
              <a16:creationId xmlns:a16="http://schemas.microsoft.com/office/drawing/2014/main" id="{2841254E-B132-6FEE-C665-0F11E8B8A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4">
            <a:extLst>
              <a:ext uri="{FF2B5EF4-FFF2-40B4-BE49-F238E27FC236}">
                <a16:creationId xmlns:a16="http://schemas.microsoft.com/office/drawing/2014/main" id="{2B4F7B3A-3F91-58D5-D11D-06D6CC873F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1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Queries and Outputs </a:t>
            </a:r>
            <a:r>
              <a:rPr lang="en-US" sz="2800" b="1" u="sng" dirty="0" err="1"/>
              <a:t>Cont.d</a:t>
            </a:r>
            <a:endParaRPr lang="en-US" sz="2800" b="1" u="sng" dirty="0"/>
          </a:p>
        </p:txBody>
      </p:sp>
      <p:sp>
        <p:nvSpPr>
          <p:cNvPr id="28" name="Google Shape;443;p44">
            <a:extLst>
              <a:ext uri="{FF2B5EF4-FFF2-40B4-BE49-F238E27FC236}">
                <a16:creationId xmlns:a16="http://schemas.microsoft.com/office/drawing/2014/main" id="{2E5D12E8-9EFA-BD8B-09FD-82A8D0DDAD89}"/>
              </a:ext>
            </a:extLst>
          </p:cNvPr>
          <p:cNvSpPr txBox="1">
            <a:spLocks/>
          </p:cNvSpPr>
          <p:nvPr/>
        </p:nvSpPr>
        <p:spPr>
          <a:xfrm>
            <a:off x="914400" y="992410"/>
            <a:ext cx="7324725" cy="5030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US" b="1" dirty="0"/>
              <a:t>9. List all ticket details with customer names.= SELECT Ticket.*, </a:t>
            </a:r>
            <a:r>
              <a:rPr lang="en-US" b="1" dirty="0" err="1"/>
              <a:t>Customer.cus_nameFROM</a:t>
            </a:r>
            <a:r>
              <a:rPr lang="en-US" b="1" dirty="0"/>
              <a:t> Ticket JOIN Customer ON </a:t>
            </a:r>
            <a:r>
              <a:rPr lang="en-US" b="1" dirty="0" err="1"/>
              <a:t>Ticket.cus_id</a:t>
            </a:r>
            <a:r>
              <a:rPr lang="en-US" b="1" dirty="0"/>
              <a:t> = </a:t>
            </a:r>
            <a:r>
              <a:rPr lang="en-US" b="1" dirty="0" err="1"/>
              <a:t>Customer.cus_id</a:t>
            </a:r>
            <a:r>
              <a:rPr lang="en-US" b="1" dirty="0"/>
              <a:t>;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7A0C7A9-1AE9-A991-3D42-ACCE82433B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04875" y="1495426"/>
            <a:ext cx="7334250" cy="298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464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>
          <a:extLst>
            <a:ext uri="{FF2B5EF4-FFF2-40B4-BE49-F238E27FC236}">
              <a16:creationId xmlns:a16="http://schemas.microsoft.com/office/drawing/2014/main" id="{1EAF9495-5609-064E-F10C-91FD9C849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4">
            <a:extLst>
              <a:ext uri="{FF2B5EF4-FFF2-40B4-BE49-F238E27FC236}">
                <a16:creationId xmlns:a16="http://schemas.microsoft.com/office/drawing/2014/main" id="{3E7D6E1A-D32A-7C49-45EA-070604D4B7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1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Queries and Outputs </a:t>
            </a:r>
            <a:r>
              <a:rPr lang="en-US" sz="2800" b="1" u="sng" dirty="0" err="1"/>
              <a:t>Cont.d</a:t>
            </a:r>
            <a:endParaRPr lang="en-US" sz="2800" b="1" u="sng" dirty="0"/>
          </a:p>
        </p:txBody>
      </p:sp>
      <p:sp>
        <p:nvSpPr>
          <p:cNvPr id="443" name="Google Shape;443;p44">
            <a:extLst>
              <a:ext uri="{FF2B5EF4-FFF2-40B4-BE49-F238E27FC236}">
                <a16:creationId xmlns:a16="http://schemas.microsoft.com/office/drawing/2014/main" id="{5C448636-AE55-465E-F5D4-3A6FEBAA489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2425" y="1550641"/>
            <a:ext cx="3857625" cy="8728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10. Total number of tickets sold for each transport type.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= SELECT </a:t>
            </a:r>
            <a:r>
              <a:rPr lang="en-US" b="1" dirty="0" err="1"/>
              <a:t>ticket_type</a:t>
            </a:r>
            <a:r>
              <a:rPr lang="en-US" b="1" dirty="0"/>
              <a:t>, COUNT(*) AS total FROM Ticket GROUP BY </a:t>
            </a:r>
            <a:r>
              <a:rPr lang="en-US" b="1" dirty="0" err="1"/>
              <a:t>ticket_type</a:t>
            </a:r>
            <a:r>
              <a:rPr lang="en-US" b="1" dirty="0"/>
              <a:t>;</a:t>
            </a:r>
            <a:endParaRPr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B62C2F0-C592-A52F-DC53-0876DB2FE2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48895" y="1085554"/>
            <a:ext cx="2678286" cy="1632815"/>
          </a:xfrm>
          <a:prstGeom prst="rect">
            <a:avLst/>
          </a:prstGeom>
        </p:spPr>
      </p:pic>
      <p:sp>
        <p:nvSpPr>
          <p:cNvPr id="28" name="Google Shape;443;p44">
            <a:extLst>
              <a:ext uri="{FF2B5EF4-FFF2-40B4-BE49-F238E27FC236}">
                <a16:creationId xmlns:a16="http://schemas.microsoft.com/office/drawing/2014/main" id="{1FB39053-3346-71B8-C0E1-23FEF6373A7D}"/>
              </a:ext>
            </a:extLst>
          </p:cNvPr>
          <p:cNvSpPr txBox="1">
            <a:spLocks/>
          </p:cNvSpPr>
          <p:nvPr/>
        </p:nvSpPr>
        <p:spPr>
          <a:xfrm>
            <a:off x="720000" y="3307394"/>
            <a:ext cx="3857625" cy="7026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US" b="1" dirty="0"/>
              <a:t>11. Update plane time for </a:t>
            </a:r>
            <a:r>
              <a:rPr lang="en-US" b="1" dirty="0" err="1"/>
              <a:t>plane_id</a:t>
            </a:r>
            <a:r>
              <a:rPr lang="en-US" b="1" dirty="0"/>
              <a:t> 203.</a:t>
            </a:r>
          </a:p>
          <a:p>
            <a:pPr marL="0" indent="0" algn="l"/>
            <a:r>
              <a:rPr lang="en-US" b="1" dirty="0"/>
              <a:t>= UPDATE Plane SET </a:t>
            </a:r>
            <a:r>
              <a:rPr lang="en-US" b="1" dirty="0" err="1"/>
              <a:t>plane_time</a:t>
            </a:r>
            <a:r>
              <a:rPr lang="en-US" b="1" dirty="0"/>
              <a:t> = '09:00 AM' WHERE </a:t>
            </a:r>
            <a:r>
              <a:rPr lang="en-US" b="1" dirty="0" err="1"/>
              <a:t>plane_id</a:t>
            </a:r>
            <a:r>
              <a:rPr lang="en-US" b="1" dirty="0"/>
              <a:t> = 203;SELECT * FROM Plane;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E5CB741-1CB7-39B4-0902-D0D57CAF93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45556" y="2759496"/>
            <a:ext cx="3484964" cy="179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72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>
          <a:extLst>
            <a:ext uri="{FF2B5EF4-FFF2-40B4-BE49-F238E27FC236}">
              <a16:creationId xmlns:a16="http://schemas.microsoft.com/office/drawing/2014/main" id="{B8B20FB6-4D24-6E5B-5CE3-A58914CB7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4">
            <a:extLst>
              <a:ext uri="{FF2B5EF4-FFF2-40B4-BE49-F238E27FC236}">
                <a16:creationId xmlns:a16="http://schemas.microsoft.com/office/drawing/2014/main" id="{FF20E1F6-5F61-429F-62CC-258BCA4210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1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Queries and Outputs </a:t>
            </a:r>
            <a:r>
              <a:rPr lang="en-US" sz="2800" b="1" u="sng" dirty="0" err="1"/>
              <a:t>Cont.d</a:t>
            </a:r>
            <a:endParaRPr lang="en-US" sz="2800" b="1" u="sng" dirty="0"/>
          </a:p>
        </p:txBody>
      </p:sp>
      <p:sp>
        <p:nvSpPr>
          <p:cNvPr id="443" name="Google Shape;443;p44">
            <a:extLst>
              <a:ext uri="{FF2B5EF4-FFF2-40B4-BE49-F238E27FC236}">
                <a16:creationId xmlns:a16="http://schemas.microsoft.com/office/drawing/2014/main" id="{EC9D636B-D06E-7464-AFBB-C48BB6655E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4375" y="1472683"/>
            <a:ext cx="3857625" cy="8585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12. Add gender column to Customer table and show all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= ALTER TABLE Customer ADD gender VARCHAR(100);SELECT * FROM Customer;</a:t>
            </a:r>
            <a:endParaRPr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9FCF645-9CC1-5514-D6B2-FC1FCB6E03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45556" y="960349"/>
            <a:ext cx="3484964" cy="1883223"/>
          </a:xfrm>
          <a:prstGeom prst="rect">
            <a:avLst/>
          </a:prstGeom>
        </p:spPr>
      </p:pic>
      <p:sp>
        <p:nvSpPr>
          <p:cNvPr id="28" name="Google Shape;443;p44">
            <a:extLst>
              <a:ext uri="{FF2B5EF4-FFF2-40B4-BE49-F238E27FC236}">
                <a16:creationId xmlns:a16="http://schemas.microsoft.com/office/drawing/2014/main" id="{645B217C-E75C-CA3A-B526-823CD23E3D24}"/>
              </a:ext>
            </a:extLst>
          </p:cNvPr>
          <p:cNvSpPr txBox="1">
            <a:spLocks/>
          </p:cNvSpPr>
          <p:nvPr/>
        </p:nvSpPr>
        <p:spPr>
          <a:xfrm>
            <a:off x="720000" y="3202675"/>
            <a:ext cx="3857625" cy="10710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US" b="1" dirty="0"/>
              <a:t>13. Find names of customers who bought plane tickets.</a:t>
            </a:r>
          </a:p>
          <a:p>
            <a:pPr marL="0" indent="0" algn="l"/>
            <a:r>
              <a:rPr lang="en-US" b="1" dirty="0"/>
              <a:t>= SELECT </a:t>
            </a:r>
            <a:r>
              <a:rPr lang="en-US" b="1" dirty="0" err="1"/>
              <a:t>c.cus_name</a:t>
            </a:r>
            <a:r>
              <a:rPr lang="en-US" b="1" dirty="0"/>
              <a:t> FROM Customer </a:t>
            </a:r>
            <a:r>
              <a:rPr lang="en-US" b="1" dirty="0" err="1"/>
              <a:t>cJOIN</a:t>
            </a:r>
            <a:r>
              <a:rPr lang="en-US" b="1" dirty="0"/>
              <a:t> Ticket t ON </a:t>
            </a:r>
            <a:r>
              <a:rPr lang="en-US" b="1" dirty="0" err="1"/>
              <a:t>c.cus_id</a:t>
            </a:r>
            <a:r>
              <a:rPr lang="en-US" b="1" dirty="0"/>
              <a:t> = </a:t>
            </a:r>
            <a:r>
              <a:rPr lang="en-US" b="1" dirty="0" err="1"/>
              <a:t>t.cus_id</a:t>
            </a:r>
            <a:r>
              <a:rPr lang="en-US" b="1" dirty="0"/>
              <a:t> WHERE </a:t>
            </a:r>
            <a:r>
              <a:rPr lang="en-US" b="1" dirty="0" err="1"/>
              <a:t>t.ticket_type</a:t>
            </a:r>
            <a:r>
              <a:rPr lang="en-US" b="1" dirty="0"/>
              <a:t> = 'Air';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2E08D0F-57BA-D047-974B-D423BE8FA8B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9773" b="15596"/>
          <a:stretch/>
        </p:blipFill>
        <p:spPr>
          <a:xfrm>
            <a:off x="5032032" y="2990191"/>
            <a:ext cx="2912012" cy="128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304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Our Group</a:t>
            </a:r>
            <a:endParaRPr b="1" dirty="0"/>
          </a:p>
        </p:txBody>
      </p:sp>
      <p:graphicFrame>
        <p:nvGraphicFramePr>
          <p:cNvPr id="246" name="Google Shape;246;p35"/>
          <p:cNvGraphicFramePr/>
          <p:nvPr>
            <p:extLst>
              <p:ext uri="{D42A27DB-BD31-4B8C-83A1-F6EECF244321}">
                <p14:modId xmlns:p14="http://schemas.microsoft.com/office/powerpoint/2010/main" val="3967833758"/>
              </p:ext>
            </p:extLst>
          </p:nvPr>
        </p:nvGraphicFramePr>
        <p:xfrm>
          <a:off x="720000" y="1704550"/>
          <a:ext cx="7704000" cy="1446100"/>
        </p:xfrm>
        <a:graphic>
          <a:graphicData uri="http://schemas.openxmlformats.org/drawingml/2006/table">
            <a:tbl>
              <a:tblPr>
                <a:noFill/>
                <a:tableStyleId>{B75FB887-5345-4143-8FB1-57EAEC8B2EE1}</a:tableStyleId>
              </a:tblPr>
              <a:tblGrid>
                <a:gridCol w="3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5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dirty="0">
                          <a:solidFill>
                            <a:schemeClr val="hlink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Name</a:t>
                      </a:r>
                      <a:endParaRPr sz="14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4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ID</a:t>
                      </a:r>
                      <a:endParaRPr sz="14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i="1" u="none" dirty="0">
                          <a:solidFill>
                            <a:schemeClr val="hlink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Raj Kumar Saha</a:t>
                      </a:r>
                      <a:endParaRPr sz="1600" b="1" i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 b="1" i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23101065</a:t>
                      </a:r>
                      <a:endParaRPr sz="1600" b="1" i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i="1" u="none" dirty="0">
                          <a:solidFill>
                            <a:schemeClr val="hlink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Farhana Chowdhury</a:t>
                      </a:r>
                      <a:endParaRPr sz="1600" b="1" i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 b="1" i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23101066</a:t>
                      </a:r>
                      <a:endParaRPr sz="1600" b="1" i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i="1" u="none" dirty="0">
                          <a:solidFill>
                            <a:schemeClr val="hlink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Tithi Ghosh</a:t>
                      </a:r>
                      <a:endParaRPr sz="1600" b="1" i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 b="1" i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23101071</a:t>
                      </a:r>
                      <a:endParaRPr sz="1600" b="1" i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>
          <a:extLst>
            <a:ext uri="{FF2B5EF4-FFF2-40B4-BE49-F238E27FC236}">
              <a16:creationId xmlns:a16="http://schemas.microsoft.com/office/drawing/2014/main" id="{46CE0458-B8EB-E436-A99A-CA71F8A9C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4">
            <a:extLst>
              <a:ext uri="{FF2B5EF4-FFF2-40B4-BE49-F238E27FC236}">
                <a16:creationId xmlns:a16="http://schemas.microsoft.com/office/drawing/2014/main" id="{AB06E86A-7314-34DE-1823-0FDB28C253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1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Queries and Outputs </a:t>
            </a:r>
            <a:r>
              <a:rPr lang="en-US" sz="2800" b="1" u="sng" dirty="0" err="1"/>
              <a:t>Cont.d</a:t>
            </a:r>
            <a:endParaRPr lang="en-US" sz="2800" b="1" u="sng" dirty="0"/>
          </a:p>
        </p:txBody>
      </p:sp>
      <p:sp>
        <p:nvSpPr>
          <p:cNvPr id="443" name="Google Shape;443;p44">
            <a:extLst>
              <a:ext uri="{FF2B5EF4-FFF2-40B4-BE49-F238E27FC236}">
                <a16:creationId xmlns:a16="http://schemas.microsoft.com/office/drawing/2014/main" id="{A67B13BA-0AE1-FD18-3939-956625733B4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102449"/>
            <a:ext cx="4929951" cy="13275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14. Find the customer names and their phone numbers who have a ticket for the plane 'Biman Bangladesh Airlines’.</a:t>
            </a:r>
          </a:p>
          <a:p>
            <a:pPr marL="0" lvl="0" indent="0" algn="l"/>
            <a:r>
              <a:rPr lang="en-US" b="1" dirty="0"/>
              <a:t>= SELECT </a:t>
            </a:r>
            <a:r>
              <a:rPr lang="en-US" b="1" dirty="0" err="1"/>
              <a:t>Customer.cus_name</a:t>
            </a:r>
            <a:r>
              <a:rPr lang="en-US" b="1" dirty="0"/>
              <a:t>, </a:t>
            </a:r>
            <a:r>
              <a:rPr lang="en-US" b="1" dirty="0" err="1"/>
              <a:t>Customer.cus_phone</a:t>
            </a:r>
            <a:r>
              <a:rPr lang="en-US" b="1" dirty="0"/>
              <a:t> </a:t>
            </a:r>
          </a:p>
          <a:p>
            <a:pPr marL="0" lvl="0" indent="0" algn="l"/>
            <a:r>
              <a:rPr lang="en-US" b="1" dirty="0"/>
              <a:t>FROM Customer JOIN Ticket ON </a:t>
            </a:r>
            <a:r>
              <a:rPr lang="en-US" b="1" dirty="0" err="1"/>
              <a:t>Customer.cus_id</a:t>
            </a:r>
            <a:r>
              <a:rPr lang="en-US" b="1" dirty="0"/>
              <a:t> = </a:t>
            </a:r>
            <a:r>
              <a:rPr lang="en-US" b="1" dirty="0" err="1"/>
              <a:t>Ticket.cus_id</a:t>
            </a:r>
            <a:r>
              <a:rPr lang="en-US" b="1" dirty="0"/>
              <a:t> </a:t>
            </a:r>
          </a:p>
          <a:p>
            <a:pPr marL="0" lvl="0" indent="0" algn="l"/>
            <a:r>
              <a:rPr lang="en-US" b="1" dirty="0"/>
              <a:t>JOIN Plane ON </a:t>
            </a:r>
            <a:r>
              <a:rPr lang="en-US" b="1" dirty="0" err="1"/>
              <a:t>Ticket.plane_id</a:t>
            </a:r>
            <a:r>
              <a:rPr lang="en-US" b="1" dirty="0"/>
              <a:t> = </a:t>
            </a:r>
            <a:r>
              <a:rPr lang="en-US" b="1" dirty="0" err="1"/>
              <a:t>Plane.plane_id</a:t>
            </a:r>
            <a:r>
              <a:rPr lang="en-US" b="1" dirty="0"/>
              <a:t> WHERE </a:t>
            </a:r>
            <a:r>
              <a:rPr lang="en-US" b="1" dirty="0" err="1"/>
              <a:t>Plane.plane_name</a:t>
            </a:r>
            <a:r>
              <a:rPr lang="en-US" b="1" dirty="0"/>
              <a:t> = 'Biman Bangladesh Airlines';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13BD9C-92D8-FE42-99A0-124F3D81B6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057" b="20880"/>
          <a:stretch/>
        </p:blipFill>
        <p:spPr>
          <a:xfrm>
            <a:off x="5710197" y="1102449"/>
            <a:ext cx="2792446" cy="1111348"/>
          </a:xfrm>
          <a:prstGeom prst="rect">
            <a:avLst/>
          </a:prstGeom>
        </p:spPr>
      </p:pic>
      <p:sp>
        <p:nvSpPr>
          <p:cNvPr id="28" name="Google Shape;443;p44">
            <a:extLst>
              <a:ext uri="{FF2B5EF4-FFF2-40B4-BE49-F238E27FC236}">
                <a16:creationId xmlns:a16="http://schemas.microsoft.com/office/drawing/2014/main" id="{21F726CF-41D3-01F9-768D-749D987817B1}"/>
              </a:ext>
            </a:extLst>
          </p:cNvPr>
          <p:cNvSpPr txBox="1">
            <a:spLocks/>
          </p:cNvSpPr>
          <p:nvPr/>
        </p:nvSpPr>
        <p:spPr>
          <a:xfrm>
            <a:off x="641352" y="2548714"/>
            <a:ext cx="7861292" cy="506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US" b="1" dirty="0"/>
              <a:t>15. List the tickets sold by Admin 'fatema67’.</a:t>
            </a:r>
          </a:p>
          <a:p>
            <a:pPr marL="0" indent="0" algn="l"/>
            <a:r>
              <a:rPr lang="en-US" b="1" dirty="0"/>
              <a:t>= SELECT * FROM Ticket WHERE </a:t>
            </a:r>
            <a:r>
              <a:rPr lang="en-US" b="1" dirty="0" err="1"/>
              <a:t>ad_username</a:t>
            </a:r>
            <a:r>
              <a:rPr lang="en-US" b="1" dirty="0"/>
              <a:t> = 'fatema67';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9EC5D05-A7E2-9609-A8DC-5441F4F6C41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41352" y="3160950"/>
            <a:ext cx="7861291" cy="110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42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9" name="Google Shape;469;p46"/>
          <p:cNvCxnSpPr/>
          <p:nvPr/>
        </p:nvCxnSpPr>
        <p:spPr>
          <a:xfrm>
            <a:off x="2040650" y="548375"/>
            <a:ext cx="0" cy="4618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0" name="Google Shape;470;p46"/>
          <p:cNvSpPr/>
          <p:nvPr/>
        </p:nvSpPr>
        <p:spPr>
          <a:xfrm flipH="1">
            <a:off x="125" y="548375"/>
            <a:ext cx="713100" cy="4595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07;p44">
            <a:extLst>
              <a:ext uri="{FF2B5EF4-FFF2-40B4-BE49-F238E27FC236}">
                <a16:creationId xmlns:a16="http://schemas.microsoft.com/office/drawing/2014/main" id="{85D4A09E-9D7E-B254-8AE4-D4DF57C78E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64725" y="681443"/>
            <a:ext cx="26632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Conclusion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2AE52E-4157-6656-1F1B-92B01FD17149}"/>
              </a:ext>
            </a:extLst>
          </p:cNvPr>
          <p:cNvSpPr txBox="1"/>
          <p:nvPr/>
        </p:nvSpPr>
        <p:spPr>
          <a:xfrm>
            <a:off x="2364725" y="1795796"/>
            <a:ext cx="662453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200" dirty="0">
                <a:latin typeface="Albert Sans" panose="020B0604020202020204" charset="0"/>
              </a:rPr>
              <a:t>In this Ticket Management System project, I have demonstrated the </a:t>
            </a:r>
            <a:r>
              <a:rPr lang="en-US" sz="1200" b="1" dirty="0">
                <a:latin typeface="Albert Sans" panose="020B0604020202020204" charset="0"/>
              </a:rPr>
              <a:t>Entity-Relationship (ER) Diagram</a:t>
            </a:r>
            <a:r>
              <a:rPr lang="en-US" sz="1200" dirty="0">
                <a:latin typeface="Albert Sans" panose="020B0604020202020204" charset="0"/>
              </a:rPr>
              <a:t>, </a:t>
            </a:r>
            <a:r>
              <a:rPr lang="en-US" sz="1200" b="1" dirty="0">
                <a:latin typeface="Albert Sans" panose="020B0604020202020204" charset="0"/>
              </a:rPr>
              <a:t>Entity Relationships</a:t>
            </a:r>
            <a:r>
              <a:rPr lang="en-US" sz="1200" dirty="0">
                <a:latin typeface="Albert Sans" panose="020B0604020202020204" charset="0"/>
              </a:rPr>
              <a:t>, </a:t>
            </a:r>
            <a:r>
              <a:rPr lang="en-US" sz="1200" b="1" dirty="0">
                <a:latin typeface="Albert Sans" panose="020B0604020202020204" charset="0"/>
              </a:rPr>
              <a:t>Schema Diagram</a:t>
            </a:r>
            <a:r>
              <a:rPr lang="en-US" sz="1200" dirty="0">
                <a:latin typeface="Albert Sans" panose="020B0604020202020204" charset="0"/>
              </a:rPr>
              <a:t>, </a:t>
            </a:r>
            <a:r>
              <a:rPr lang="en-US" sz="1200" b="1" dirty="0">
                <a:latin typeface="Albert Sans" panose="020B0604020202020204" charset="0"/>
              </a:rPr>
              <a:t>Entity Attributes</a:t>
            </a:r>
            <a:r>
              <a:rPr lang="en-US" sz="1200" dirty="0">
                <a:latin typeface="Albert Sans" panose="020B0604020202020204" charset="0"/>
              </a:rPr>
              <a:t>, </a:t>
            </a:r>
            <a:r>
              <a:rPr lang="en-US" sz="1200" b="1" dirty="0">
                <a:latin typeface="Albert Sans" panose="020B0604020202020204" charset="0"/>
              </a:rPr>
              <a:t>Database Tables</a:t>
            </a:r>
            <a:r>
              <a:rPr lang="en-US" sz="1200" dirty="0">
                <a:latin typeface="Albert Sans" panose="020B0604020202020204" charset="0"/>
              </a:rPr>
              <a:t>, </a:t>
            </a:r>
            <a:r>
              <a:rPr lang="en-US" sz="1200" b="1" dirty="0">
                <a:latin typeface="Albert Sans" panose="020B0604020202020204" charset="0"/>
              </a:rPr>
              <a:t>Queries</a:t>
            </a:r>
            <a:r>
              <a:rPr lang="en-US" sz="1200" dirty="0">
                <a:latin typeface="Albert Sans" panose="020B0604020202020204" charset="0"/>
              </a:rPr>
              <a:t>, and </a:t>
            </a:r>
            <a:r>
              <a:rPr lang="en-US" sz="1200" b="1" dirty="0">
                <a:latin typeface="Albert Sans" panose="020B0604020202020204" charset="0"/>
              </a:rPr>
              <a:t>Sample Outputs</a:t>
            </a:r>
            <a:r>
              <a:rPr lang="en-US" sz="1200" dirty="0">
                <a:latin typeface="Albert Sans" panose="020B0604020202020204" charset="0"/>
              </a:rPr>
              <a:t>.</a:t>
            </a:r>
          </a:p>
          <a:p>
            <a:pPr>
              <a:buNone/>
            </a:pPr>
            <a:endParaRPr lang="en-US" sz="1200" dirty="0">
              <a:latin typeface="Albert Sans" panose="020B0604020202020204" charset="0"/>
            </a:endParaRPr>
          </a:p>
          <a:p>
            <a:pPr>
              <a:buNone/>
            </a:pPr>
            <a:r>
              <a:rPr lang="en-US" sz="1200" dirty="0">
                <a:latin typeface="Albert Sans" panose="020B0604020202020204" charset="0"/>
              </a:rPr>
              <a:t>This system is designed to make </a:t>
            </a:r>
            <a:r>
              <a:rPr lang="en-US" sz="1200" b="1" dirty="0">
                <a:latin typeface="Albert Sans" panose="020B0604020202020204" charset="0"/>
              </a:rPr>
              <a:t>ticket booking and management</a:t>
            </a:r>
            <a:r>
              <a:rPr lang="en-US" sz="1200" dirty="0">
                <a:latin typeface="Albert Sans" panose="020B0604020202020204" charset="0"/>
              </a:rPr>
              <a:t> more streamlined and efficient for </a:t>
            </a:r>
            <a:r>
              <a:rPr lang="en-US" sz="1200" b="1" dirty="0">
                <a:latin typeface="Albert Sans" panose="020B0604020202020204" charset="0"/>
              </a:rPr>
              <a:t>passengers</a:t>
            </a:r>
            <a:r>
              <a:rPr lang="en-US" sz="1200" dirty="0">
                <a:latin typeface="Albert Sans" panose="020B0604020202020204" charset="0"/>
              </a:rPr>
              <a:t>. With the added feature of </a:t>
            </a:r>
            <a:r>
              <a:rPr lang="en-US" sz="1200" b="1" dirty="0">
                <a:latin typeface="Albert Sans" panose="020B0604020202020204" charset="0"/>
              </a:rPr>
              <a:t>Reselling of  Tickets – Sell Your Commute</a:t>
            </a:r>
            <a:r>
              <a:rPr lang="en-US" sz="1200" dirty="0">
                <a:latin typeface="Albert Sans" panose="020B0604020202020204" charset="0"/>
              </a:rPr>
              <a:t>, it empowers users to </a:t>
            </a:r>
            <a:r>
              <a:rPr lang="en-US" sz="1200" b="1" dirty="0">
                <a:latin typeface="Albert Sans" panose="020B0604020202020204" charset="0"/>
              </a:rPr>
              <a:t>resell unused tickets</a:t>
            </a:r>
            <a:r>
              <a:rPr lang="en-US" sz="1200" dirty="0">
                <a:latin typeface="Albert Sans" panose="020B0604020202020204" charset="0"/>
              </a:rPr>
              <a:t>, minimizing waste and helping others find last-minute seats.</a:t>
            </a:r>
          </a:p>
          <a:p>
            <a:pPr>
              <a:buNone/>
            </a:pPr>
            <a:endParaRPr lang="en-US" sz="1200" dirty="0">
              <a:latin typeface="Albert Sans" panose="020B0604020202020204" charset="0"/>
            </a:endParaRPr>
          </a:p>
          <a:p>
            <a:r>
              <a:rPr lang="en-US" sz="1200" dirty="0">
                <a:latin typeface="Albert Sans" panose="020B0604020202020204" charset="0"/>
              </a:rPr>
              <a:t>Ultimately, this system provides a </a:t>
            </a:r>
            <a:r>
              <a:rPr lang="en-US" sz="1200" b="1" dirty="0">
                <a:latin typeface="Albert Sans" panose="020B0604020202020204" charset="0"/>
              </a:rPr>
              <a:t>convenient and practical solution</a:t>
            </a:r>
            <a:r>
              <a:rPr lang="en-US" sz="1200" dirty="0">
                <a:latin typeface="Albert Sans" panose="020B0604020202020204" charset="0"/>
              </a:rPr>
              <a:t> to everyday travel needs by saving </a:t>
            </a:r>
            <a:r>
              <a:rPr lang="en-US" sz="1200" b="1" dirty="0">
                <a:latin typeface="Albert Sans" panose="020B0604020202020204" charset="0"/>
              </a:rPr>
              <a:t>time</a:t>
            </a:r>
            <a:r>
              <a:rPr lang="en-US" sz="1200" dirty="0">
                <a:latin typeface="Albert Sans" panose="020B0604020202020204" charset="0"/>
              </a:rPr>
              <a:t>, reducing </a:t>
            </a:r>
            <a:r>
              <a:rPr lang="en-US" sz="1200" b="1" dirty="0">
                <a:latin typeface="Albert Sans" panose="020B0604020202020204" charset="0"/>
              </a:rPr>
              <a:t>hassle</a:t>
            </a:r>
            <a:r>
              <a:rPr lang="en-US" sz="1200" dirty="0">
                <a:latin typeface="Albert Sans" panose="020B0604020202020204" charset="0"/>
              </a:rPr>
              <a:t>, and offering </a:t>
            </a:r>
            <a:r>
              <a:rPr lang="en-US" sz="1200" b="1" dirty="0">
                <a:latin typeface="Albert Sans" panose="020B0604020202020204" charset="0"/>
              </a:rPr>
              <a:t>flexibility</a:t>
            </a:r>
            <a:r>
              <a:rPr lang="en-US" sz="1200" dirty="0">
                <a:latin typeface="Albert Sans" panose="020B0604020202020204" charset="0"/>
              </a:rPr>
              <a:t> for commuters.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68"/>
          <p:cNvSpPr txBox="1">
            <a:spLocks noGrp="1"/>
          </p:cNvSpPr>
          <p:nvPr>
            <p:ph type="title"/>
          </p:nvPr>
        </p:nvSpPr>
        <p:spPr>
          <a:xfrm>
            <a:off x="351168" y="1033524"/>
            <a:ext cx="517229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i="1" dirty="0"/>
              <a:t>THANK YOU</a:t>
            </a:r>
            <a:endParaRPr sz="6600" i="1" dirty="0"/>
          </a:p>
        </p:txBody>
      </p:sp>
      <p:sp>
        <p:nvSpPr>
          <p:cNvPr id="902" name="Google Shape;902;p68"/>
          <p:cNvSpPr txBox="1">
            <a:spLocks noGrp="1"/>
          </p:cNvSpPr>
          <p:nvPr>
            <p:ph type="subTitle" idx="1"/>
          </p:nvPr>
        </p:nvSpPr>
        <p:spPr>
          <a:xfrm>
            <a:off x="739065" y="2253002"/>
            <a:ext cx="4126023" cy="6374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Marcellus"/>
                <a:ea typeface="Marcellus"/>
                <a:cs typeface="Marcellus"/>
                <a:sym typeface="Marcellus"/>
              </a:rPr>
              <a:t>DO YOU HAVE ANY QUESTIONS?</a:t>
            </a:r>
            <a:endParaRPr sz="2000" dirty="0"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904" name="Google Shape;904;p68"/>
          <p:cNvSpPr/>
          <p:nvPr/>
        </p:nvSpPr>
        <p:spPr>
          <a:xfrm rot="16200000">
            <a:off x="6400900" y="2413900"/>
            <a:ext cx="2314200" cy="317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5" name="Google Shape;905;p68"/>
          <p:cNvCxnSpPr/>
          <p:nvPr/>
        </p:nvCxnSpPr>
        <p:spPr>
          <a:xfrm>
            <a:off x="5971875" y="548375"/>
            <a:ext cx="0" cy="45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06" name="Google Shape;906;p68"/>
          <p:cNvGrpSpPr/>
          <p:nvPr/>
        </p:nvGrpSpPr>
        <p:grpSpPr>
          <a:xfrm rot="10800000">
            <a:off x="5971875" y="549333"/>
            <a:ext cx="3169799" cy="1765336"/>
            <a:chOff x="6146925" y="3426425"/>
            <a:chExt cx="1789200" cy="982000"/>
          </a:xfrm>
        </p:grpSpPr>
        <p:cxnSp>
          <p:nvCxnSpPr>
            <p:cNvPr id="907" name="Google Shape;907;p68"/>
            <p:cNvCxnSpPr/>
            <p:nvPr/>
          </p:nvCxnSpPr>
          <p:spPr>
            <a:xfrm rot="10800000">
              <a:off x="7060900" y="3426425"/>
              <a:ext cx="0" cy="972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8" name="Google Shape;908;p68"/>
            <p:cNvCxnSpPr/>
            <p:nvPr/>
          </p:nvCxnSpPr>
          <p:spPr>
            <a:xfrm>
              <a:off x="6146925" y="4408425"/>
              <a:ext cx="1789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9" name="Google Shape;909;p68"/>
            <p:cNvCxnSpPr/>
            <p:nvPr/>
          </p:nvCxnSpPr>
          <p:spPr>
            <a:xfrm rot="10800000" flipH="1">
              <a:off x="7060900" y="3844625"/>
              <a:ext cx="826500" cy="554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0" name="Google Shape;910;p68"/>
            <p:cNvCxnSpPr/>
            <p:nvPr/>
          </p:nvCxnSpPr>
          <p:spPr>
            <a:xfrm rot="10800000" flipH="1">
              <a:off x="7060900" y="3533225"/>
              <a:ext cx="427800" cy="86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1" name="Google Shape;911;p68"/>
            <p:cNvCxnSpPr/>
            <p:nvPr/>
          </p:nvCxnSpPr>
          <p:spPr>
            <a:xfrm rot="10800000">
              <a:off x="6234400" y="3849275"/>
              <a:ext cx="826500" cy="554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2" name="Google Shape;912;p68"/>
            <p:cNvCxnSpPr/>
            <p:nvPr/>
          </p:nvCxnSpPr>
          <p:spPr>
            <a:xfrm rot="10800000">
              <a:off x="6633100" y="3537875"/>
              <a:ext cx="427800" cy="86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913" name="Google Shape;913;p68"/>
          <p:cNvCxnSpPr/>
          <p:nvPr/>
        </p:nvCxnSpPr>
        <p:spPr>
          <a:xfrm>
            <a:off x="5981625" y="2841763"/>
            <a:ext cx="316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>
            <a:spLocks noGrp="1"/>
          </p:cNvSpPr>
          <p:nvPr>
            <p:ph type="title"/>
          </p:nvPr>
        </p:nvSpPr>
        <p:spPr>
          <a:xfrm>
            <a:off x="7149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/>
              <a:t>TABLE OF CONTENTS</a:t>
            </a:r>
            <a:endParaRPr b="1" u="sng" dirty="0"/>
          </a:p>
        </p:txBody>
      </p:sp>
      <p:cxnSp>
        <p:nvCxnSpPr>
          <p:cNvPr id="264" name="Google Shape;264;p36"/>
          <p:cNvCxnSpPr/>
          <p:nvPr/>
        </p:nvCxnSpPr>
        <p:spPr>
          <a:xfrm>
            <a:off x="714925" y="539500"/>
            <a:ext cx="771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6"/>
          <p:cNvCxnSpPr/>
          <p:nvPr/>
        </p:nvCxnSpPr>
        <p:spPr>
          <a:xfrm>
            <a:off x="714925" y="4604000"/>
            <a:ext cx="771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20" name="Google Shape;246;p35">
            <a:extLst>
              <a:ext uri="{FF2B5EF4-FFF2-40B4-BE49-F238E27FC236}">
                <a16:creationId xmlns:a16="http://schemas.microsoft.com/office/drawing/2014/main" id="{1122BBD1-F31A-BFF2-5E05-B5A7580ABB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8633104"/>
              </p:ext>
            </p:extLst>
          </p:nvPr>
        </p:nvGraphicFramePr>
        <p:xfrm>
          <a:off x="714924" y="1430266"/>
          <a:ext cx="7514675" cy="2851308"/>
        </p:xfrm>
        <a:graphic>
          <a:graphicData uri="http://schemas.openxmlformats.org/drawingml/2006/table">
            <a:tbl>
              <a:tblPr>
                <a:noFill/>
                <a:tableStyleId>{B75FB887-5345-4143-8FB1-57EAEC8B2EE1}</a:tableStyleId>
              </a:tblPr>
              <a:tblGrid>
                <a:gridCol w="50610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36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81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dirty="0">
                          <a:solidFill>
                            <a:schemeClr val="hlink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Topic</a:t>
                      </a:r>
                      <a:endParaRPr sz="14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4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Slide no</a:t>
                      </a:r>
                      <a:endParaRPr sz="14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81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Introduction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4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9701264"/>
                  </a:ext>
                </a:extLst>
              </a:tr>
              <a:tr h="31681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ER Diagram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5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9396647"/>
                  </a:ext>
                </a:extLst>
              </a:tr>
              <a:tr h="31681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Entity Relationships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6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6051873"/>
                  </a:ext>
                </a:extLst>
              </a:tr>
              <a:tr h="31681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Schema Diagram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7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8995170"/>
                  </a:ext>
                </a:extLst>
              </a:tr>
              <a:tr h="31681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Entity Attributes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8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3994045"/>
                  </a:ext>
                </a:extLst>
              </a:tr>
              <a:tr h="31681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Tables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9 - 12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4885495"/>
                  </a:ext>
                </a:extLst>
              </a:tr>
              <a:tr h="31681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Queries and Outputs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13 - 20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045777"/>
                  </a:ext>
                </a:extLst>
              </a:tr>
              <a:tr h="31681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Conclusion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u="none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21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5416548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>
            <a:spLocks noGrp="1"/>
          </p:cNvSpPr>
          <p:nvPr>
            <p:ph type="title"/>
          </p:nvPr>
        </p:nvSpPr>
        <p:spPr>
          <a:xfrm>
            <a:off x="441275" y="558774"/>
            <a:ext cx="3683400" cy="6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u="sng" dirty="0"/>
              <a:t>Introduction</a:t>
            </a:r>
            <a:endParaRPr sz="4000" b="1" u="sng" dirty="0"/>
          </a:p>
        </p:txBody>
      </p:sp>
      <p:sp>
        <p:nvSpPr>
          <p:cNvPr id="276" name="Google Shape;276;p37"/>
          <p:cNvSpPr txBox="1">
            <a:spLocks noGrp="1"/>
          </p:cNvSpPr>
          <p:nvPr>
            <p:ph type="subTitle" idx="1"/>
          </p:nvPr>
        </p:nvSpPr>
        <p:spPr>
          <a:xfrm>
            <a:off x="441275" y="1691640"/>
            <a:ext cx="4719833" cy="18897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This project is a </a:t>
            </a:r>
            <a:r>
              <a:rPr lang="en-US" sz="1400" b="1" dirty="0"/>
              <a:t>Ticket Management System</a:t>
            </a:r>
            <a:r>
              <a:rPr lang="en-US" sz="1400" dirty="0"/>
              <a:t> that allows users to </a:t>
            </a:r>
            <a:r>
              <a:rPr lang="en-US" sz="1400" b="1" dirty="0"/>
              <a:t>purchase, manage, and resell</a:t>
            </a:r>
            <a:r>
              <a:rPr lang="en-US" sz="1400" dirty="0"/>
              <a:t> tickets for </a:t>
            </a:r>
            <a:r>
              <a:rPr lang="en-US" sz="1400" b="1" dirty="0"/>
              <a:t>buses, trains, and planes</a:t>
            </a:r>
            <a:r>
              <a:rPr lang="en-US" sz="1400" dirty="0"/>
              <a:t>. Built using </a:t>
            </a:r>
            <a:r>
              <a:rPr lang="en-US" sz="1400" b="1" dirty="0"/>
              <a:t>SQL</a:t>
            </a:r>
            <a:r>
              <a:rPr lang="en-US" sz="1400" dirty="0"/>
              <a:t>, it includes modules for </a:t>
            </a:r>
            <a:r>
              <a:rPr lang="en-US" sz="1400" b="1" dirty="0"/>
              <a:t>admins and customers</a:t>
            </a:r>
            <a:r>
              <a:rPr lang="en-US" sz="1400" dirty="0"/>
              <a:t> and features a unique </a:t>
            </a:r>
            <a:r>
              <a:rPr lang="en-US" sz="1400" b="1" dirty="0"/>
              <a:t>“Resell Ticket" system</a:t>
            </a:r>
            <a:r>
              <a:rPr lang="en-US" sz="1400" dirty="0"/>
              <a:t> where users can </a:t>
            </a:r>
            <a:r>
              <a:rPr lang="en-US" sz="1400" b="1" dirty="0"/>
              <a:t>sell their unused tickets</a:t>
            </a:r>
            <a:r>
              <a:rPr lang="en-US" sz="1400" dirty="0"/>
              <a:t> to others. The goal is to create a </a:t>
            </a:r>
            <a:r>
              <a:rPr lang="en-US" sz="1400" b="1" dirty="0"/>
              <a:t>centralized, efficient, and user-friendly</a:t>
            </a:r>
            <a:r>
              <a:rPr lang="en-US" sz="1400" dirty="0"/>
              <a:t> ticket handling platform.</a:t>
            </a:r>
          </a:p>
        </p:txBody>
      </p:sp>
      <p:cxnSp>
        <p:nvCxnSpPr>
          <p:cNvPr id="279" name="Google Shape;279;p37"/>
          <p:cNvCxnSpPr/>
          <p:nvPr/>
        </p:nvCxnSpPr>
        <p:spPr>
          <a:xfrm>
            <a:off x="5316115" y="546780"/>
            <a:ext cx="0" cy="45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0" name="Google Shape;280;p37"/>
          <p:cNvSpPr/>
          <p:nvPr/>
        </p:nvSpPr>
        <p:spPr>
          <a:xfrm>
            <a:off x="5501045" y="711700"/>
            <a:ext cx="3440100" cy="4121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1" name="Google Shape;281;p37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8818" r="8818"/>
          <a:stretch/>
        </p:blipFill>
        <p:spPr>
          <a:xfrm>
            <a:off x="5617544" y="825474"/>
            <a:ext cx="3207101" cy="38938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9"/>
          <p:cNvSpPr txBox="1">
            <a:spLocks noGrp="1"/>
          </p:cNvSpPr>
          <p:nvPr>
            <p:ph type="title"/>
          </p:nvPr>
        </p:nvSpPr>
        <p:spPr>
          <a:xfrm rot="16200000">
            <a:off x="-975170" y="2327150"/>
            <a:ext cx="3908680" cy="489200"/>
          </a:xfrm>
          <a:prstGeom prst="rect">
            <a:avLst/>
          </a:prstGeom>
        </p:spPr>
        <p:txBody>
          <a:bodyPr spcFirstLastPara="1" vert="vert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ERD</a:t>
            </a:r>
            <a:br>
              <a:rPr lang="en-US" sz="2800" b="1" dirty="0"/>
            </a:br>
            <a:r>
              <a:rPr lang="en-US" sz="2800" b="1" dirty="0"/>
              <a:t>I</a:t>
            </a:r>
            <a:br>
              <a:rPr lang="en-US" sz="2800" b="1" dirty="0"/>
            </a:br>
            <a:r>
              <a:rPr lang="en-US" sz="2800" b="1" dirty="0" err="1"/>
              <a:t>agram</a:t>
            </a:r>
            <a:endParaRPr lang="en-US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3E624C-9781-F1F2-1271-8B2F9AE4EAF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7" t="3879" r="2856" b="3392"/>
          <a:stretch>
            <a:fillRect/>
          </a:stretch>
        </p:blipFill>
        <p:spPr>
          <a:xfrm>
            <a:off x="1654097" y="617410"/>
            <a:ext cx="5835806" cy="3908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>
            <a:spLocks noGrp="1"/>
          </p:cNvSpPr>
          <p:nvPr>
            <p:ph type="title"/>
          </p:nvPr>
        </p:nvSpPr>
        <p:spPr>
          <a:xfrm>
            <a:off x="613375" y="444250"/>
            <a:ext cx="3832500" cy="5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/>
              <a:t>Entity Relationships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BD5D76-7FF1-4FE0-DBA6-783BDFB5448E}"/>
              </a:ext>
            </a:extLst>
          </p:cNvPr>
          <p:cNvSpPr txBox="1"/>
          <p:nvPr/>
        </p:nvSpPr>
        <p:spPr>
          <a:xfrm>
            <a:off x="632426" y="1114425"/>
            <a:ext cx="43491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lbert Sans" panose="020B0604020202020204" charset="0"/>
              </a:rPr>
              <a:t>1. Control :</a:t>
            </a:r>
          </a:p>
          <a:p>
            <a:r>
              <a:rPr lang="en-US" sz="1200" dirty="0">
                <a:latin typeface="Albert Sans" panose="020B0604020202020204" charset="0"/>
              </a:rPr>
              <a:t>Admin → Customer : (One-to-Many) → An admin can control many customers. Each customer is controlled by only one admin.</a:t>
            </a:r>
            <a:br>
              <a:rPr lang="en-US" sz="1200" dirty="0">
                <a:latin typeface="Albert Sans" panose="020B0604020202020204" charset="0"/>
              </a:rPr>
            </a:br>
            <a:endParaRPr lang="en-US" sz="1200" dirty="0">
              <a:latin typeface="Albert Sans" panose="020B0604020202020204" charset="0"/>
            </a:endParaRPr>
          </a:p>
          <a:p>
            <a:r>
              <a:rPr lang="en-US" sz="1200" b="1" dirty="0">
                <a:latin typeface="Albert Sans" panose="020B0604020202020204" charset="0"/>
              </a:rPr>
              <a:t>2. Manages :</a:t>
            </a:r>
          </a:p>
          <a:p>
            <a:r>
              <a:rPr lang="en-US" sz="1200" dirty="0">
                <a:latin typeface="Albert Sans" panose="020B0604020202020204" charset="0"/>
              </a:rPr>
              <a:t>Admin → Ticket : (One-to-Many) → An admin can manage many tickets. Each ticket is managed by only one admin.</a:t>
            </a:r>
            <a:br>
              <a:rPr lang="en-US" sz="1200" dirty="0">
                <a:latin typeface="Albert Sans" panose="020B0604020202020204" charset="0"/>
              </a:rPr>
            </a:br>
            <a:endParaRPr lang="en-US" sz="1200" dirty="0">
              <a:latin typeface="Albert Sans" panose="020B0604020202020204" charset="0"/>
            </a:endParaRPr>
          </a:p>
          <a:p>
            <a:r>
              <a:rPr lang="en-US" sz="1200" b="1" dirty="0">
                <a:latin typeface="Albert Sans" panose="020B0604020202020204" charset="0"/>
              </a:rPr>
              <a:t>3. Purchases :</a:t>
            </a:r>
            <a:br>
              <a:rPr lang="en-US" sz="1200" dirty="0">
                <a:latin typeface="Albert Sans" panose="020B0604020202020204" charset="0"/>
              </a:rPr>
            </a:br>
            <a:r>
              <a:rPr lang="en-US" sz="1200" dirty="0">
                <a:latin typeface="Albert Sans" panose="020B0604020202020204" charset="0"/>
              </a:rPr>
              <a:t>Customer → Ticket : (One-to-Many) → A customer can purchase many tickets. Each ticket is purchased by only one customer.</a:t>
            </a:r>
            <a:br>
              <a:rPr lang="en-US" sz="1200" dirty="0">
                <a:latin typeface="Albert Sans" panose="020B0604020202020204" charset="0"/>
              </a:rPr>
            </a:br>
            <a:endParaRPr lang="en-US" sz="1200" dirty="0">
              <a:latin typeface="Albert Sans" panose="020B0604020202020204" charset="0"/>
            </a:endParaRPr>
          </a:p>
          <a:p>
            <a:r>
              <a:rPr lang="en-US" sz="1200" b="1" dirty="0">
                <a:latin typeface="Albert Sans" panose="020B0604020202020204" charset="0"/>
              </a:rPr>
              <a:t>4. Resell :</a:t>
            </a:r>
          </a:p>
          <a:p>
            <a:r>
              <a:rPr lang="en-US" sz="1200" dirty="0">
                <a:latin typeface="Albert Sans" panose="020B0604020202020204" charset="0"/>
              </a:rPr>
              <a:t>Customer → Ticket : (One-to-Many) → A customer can resell many tickets. Each ticket is resold by only one customer with associated </a:t>
            </a:r>
            <a:r>
              <a:rPr lang="en-US" sz="1200" dirty="0" err="1">
                <a:latin typeface="Albert Sans" panose="020B0604020202020204" charset="0"/>
              </a:rPr>
              <a:t>resell_id</a:t>
            </a:r>
            <a:r>
              <a:rPr lang="en-US" sz="1200" dirty="0">
                <a:latin typeface="Albert Sans" panose="020B0604020202020204" charset="0"/>
              </a:rPr>
              <a:t> and price.</a:t>
            </a:r>
          </a:p>
        </p:txBody>
      </p:sp>
      <p:cxnSp>
        <p:nvCxnSpPr>
          <p:cNvPr id="3" name="Google Shape;279;p37">
            <a:extLst>
              <a:ext uri="{FF2B5EF4-FFF2-40B4-BE49-F238E27FC236}">
                <a16:creationId xmlns:a16="http://schemas.microsoft.com/office/drawing/2014/main" id="{2A73601E-33B5-BF51-5DC7-CA7D3C153634}"/>
              </a:ext>
            </a:extLst>
          </p:cNvPr>
          <p:cNvCxnSpPr>
            <a:cxnSpLocks/>
          </p:cNvCxnSpPr>
          <p:nvPr/>
        </p:nvCxnSpPr>
        <p:spPr>
          <a:xfrm>
            <a:off x="4925590" y="549025"/>
            <a:ext cx="0" cy="406332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322B38D-68AC-3AC7-EBA5-3681EF03C0CE}"/>
              </a:ext>
            </a:extLst>
          </p:cNvPr>
          <p:cNvSpPr txBox="1"/>
          <p:nvPr/>
        </p:nvSpPr>
        <p:spPr>
          <a:xfrm>
            <a:off x="4925591" y="1032825"/>
            <a:ext cx="350403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lbert Sans" panose="020B0604020202020204" charset="0"/>
              </a:rPr>
              <a:t>5. Belongs:</a:t>
            </a:r>
          </a:p>
          <a:p>
            <a:r>
              <a:rPr lang="en-US" sz="1200" dirty="0">
                <a:latin typeface="Albert Sans" panose="020B0604020202020204" charset="0"/>
              </a:rPr>
              <a:t>Ticket – Train : (Many-to-Many) → Many tickets can be associated with many trains. A single ticket can be valid for multiple trains, and a train can have multiple tickets issued for it.</a:t>
            </a:r>
          </a:p>
          <a:p>
            <a:br>
              <a:rPr lang="en-US" sz="1200" dirty="0">
                <a:latin typeface="Albert Sans" panose="020B0604020202020204" charset="0"/>
              </a:rPr>
            </a:br>
            <a:r>
              <a:rPr lang="en-US" sz="1200" dirty="0">
                <a:latin typeface="Albert Sans" panose="020B0604020202020204" charset="0"/>
              </a:rPr>
              <a:t>Ticket – Bus : (Many-to-Many) → Many tickets can be associated with many buses. A single ticket can be valid for multiple buses, and a bus can have multiple tickets issued for it.</a:t>
            </a:r>
            <a:br>
              <a:rPr lang="en-US" sz="1200" dirty="0">
                <a:latin typeface="Albert Sans" panose="020B0604020202020204" charset="0"/>
              </a:rPr>
            </a:br>
            <a:br>
              <a:rPr lang="en-US" sz="1200" dirty="0">
                <a:latin typeface="Albert Sans" panose="020B0604020202020204" charset="0"/>
              </a:rPr>
            </a:br>
            <a:r>
              <a:rPr lang="en-US" sz="1200" dirty="0">
                <a:latin typeface="Albert Sans" panose="020B0604020202020204" charset="0"/>
              </a:rPr>
              <a:t>Ticket – Plane : (Many-to-Many) → Many tickets can be associated with many planes. A single ticket can be valid for multiple planes, and a plane can have multiple tickets issued for it.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1"/>
          <p:cNvSpPr txBox="1">
            <a:spLocks noGrp="1"/>
          </p:cNvSpPr>
          <p:nvPr>
            <p:ph type="title"/>
          </p:nvPr>
        </p:nvSpPr>
        <p:spPr>
          <a:xfrm rot="5400000">
            <a:off x="-1770844" y="2285399"/>
            <a:ext cx="4388213" cy="572700"/>
          </a:xfrm>
          <a:prstGeom prst="rect">
            <a:avLst/>
          </a:prstGeom>
        </p:spPr>
        <p:txBody>
          <a:bodyPr spcFirstLastPara="1" vert="vert270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Schema Diagram</a:t>
            </a:r>
          </a:p>
        </p:txBody>
      </p:sp>
      <p:pic>
        <p:nvPicPr>
          <p:cNvPr id="11" name="Picture 10" descr="A diagram of a computer&#10;&#10;AI-generated content may be incorrect.">
            <a:extLst>
              <a:ext uri="{FF2B5EF4-FFF2-40B4-BE49-F238E27FC236}">
                <a16:creationId xmlns:a16="http://schemas.microsoft.com/office/drawing/2014/main" id="{6AC54F0C-FF31-2017-03FB-6AF2D9FA3D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445" b="4074"/>
          <a:stretch/>
        </p:blipFill>
        <p:spPr>
          <a:xfrm>
            <a:off x="709613" y="214312"/>
            <a:ext cx="7724774" cy="4714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2813775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/>
              <a:t>Entity Attributes</a:t>
            </a:r>
          </a:p>
        </p:txBody>
      </p:sp>
      <p:sp>
        <p:nvSpPr>
          <p:cNvPr id="14" name="Google Shape;780;p63">
            <a:extLst>
              <a:ext uri="{FF2B5EF4-FFF2-40B4-BE49-F238E27FC236}">
                <a16:creationId xmlns:a16="http://schemas.microsoft.com/office/drawing/2014/main" id="{A402E576-6A3C-6174-DEFA-410D5E2BD08E}"/>
              </a:ext>
            </a:extLst>
          </p:cNvPr>
          <p:cNvSpPr txBox="1"/>
          <p:nvPr/>
        </p:nvSpPr>
        <p:spPr>
          <a:xfrm>
            <a:off x="720000" y="1368899"/>
            <a:ext cx="7107744" cy="2698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+mj-lt"/>
              <a:buAutoNum type="arabicPeriod"/>
            </a:pPr>
            <a:r>
              <a:rPr lang="en-US" sz="1200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Admin: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ad_username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(PK),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ad_name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ad_password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ad_email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.</a:t>
            </a:r>
          </a:p>
          <a:p>
            <a:pPr marL="3429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+mj-lt"/>
              <a:buAutoNum type="arabicPeriod"/>
            </a:pPr>
            <a:r>
              <a:rPr lang="en-US" sz="1200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Customer: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cus_id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(PK),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cus_name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cus_email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cus_pass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cus_phone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.</a:t>
            </a:r>
          </a:p>
          <a:p>
            <a:pPr marL="3429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+mj-lt"/>
              <a:buAutoNum type="arabicPeriod"/>
            </a:pPr>
            <a:r>
              <a:rPr lang="en-US" sz="1200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Bus: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Bus_id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(PK), Bus_name, Capacity,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Bus_time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Bus_type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.</a:t>
            </a:r>
          </a:p>
          <a:p>
            <a:pPr marL="3429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+mj-lt"/>
              <a:buAutoNum type="arabicPeriod"/>
            </a:pPr>
            <a:r>
              <a:rPr lang="en-US" sz="1200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Train: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train_id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(PK),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train_name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train_type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train_time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capacity.</a:t>
            </a:r>
          </a:p>
          <a:p>
            <a:pPr marL="3429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+mj-lt"/>
              <a:buAutoNum type="arabicPeriod"/>
            </a:pPr>
            <a:r>
              <a:rPr lang="en-US" sz="1200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Plane: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plane_id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(PK),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plane_name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plane_time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.</a:t>
            </a:r>
          </a:p>
          <a:p>
            <a:pPr marL="3429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+mj-lt"/>
              <a:buAutoNum type="arabicPeriod"/>
            </a:pPr>
            <a:r>
              <a:rPr lang="en-US" sz="1200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Ticket: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ticket_id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(PK),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cus_id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ad_username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Bus_id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train_id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plane_id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ticket_from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ticket_to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ticket_date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ticket_class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seat_number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ticket_price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ticket_type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.</a:t>
            </a:r>
          </a:p>
          <a:p>
            <a:pPr marL="3429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+mj-lt"/>
              <a:buAutoNum type="arabicPeriod"/>
            </a:pPr>
            <a:r>
              <a:rPr lang="en-US" sz="1200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Control: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cus_id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ad_username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(FK).</a:t>
            </a:r>
          </a:p>
          <a:p>
            <a:pPr marL="3429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+mj-lt"/>
              <a:buAutoNum type="arabicPeriod"/>
            </a:pPr>
            <a:r>
              <a:rPr lang="en-US" sz="1200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Resell: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resell_id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(PK),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buyer_cus_id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seller_cus_id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(FK),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ticket_id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(FK), price.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136597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/>
              <a:t>Tables</a:t>
            </a:r>
          </a:p>
        </p:txBody>
      </p:sp>
      <p:sp>
        <p:nvSpPr>
          <p:cNvPr id="402" name="Google Shape;402;p43"/>
          <p:cNvSpPr/>
          <p:nvPr/>
        </p:nvSpPr>
        <p:spPr>
          <a:xfrm>
            <a:off x="8753475" y="-125"/>
            <a:ext cx="39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Picture 18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4D6914C8-58B5-DEB1-0D41-F7B6CD002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77" y="1112200"/>
            <a:ext cx="3909457" cy="21358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E9414AC-413B-88B0-F775-3BE1EFF228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922" y="1895412"/>
            <a:ext cx="4344265" cy="23620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ta Analysis for Marketing Strategies by Slidesgo">
  <a:themeElements>
    <a:clrScheme name="Simple Light">
      <a:dk1>
        <a:srgbClr val="081004"/>
      </a:dk1>
      <a:lt1>
        <a:srgbClr val="ECEBDA"/>
      </a:lt1>
      <a:dk2>
        <a:srgbClr val="FABD6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8100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1350</Words>
  <Application>Microsoft Office PowerPoint</Application>
  <PresentationFormat>On-screen Show (16:9)</PresentationFormat>
  <Paragraphs>109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Marcellus</vt:lpstr>
      <vt:lpstr>Anaheim</vt:lpstr>
      <vt:lpstr>Bebas Neue</vt:lpstr>
      <vt:lpstr>Arial</vt:lpstr>
      <vt:lpstr>Nunito Light</vt:lpstr>
      <vt:lpstr>Albert Sans</vt:lpstr>
      <vt:lpstr>Data Analysis for Marketing Strategies by Slidesgo</vt:lpstr>
      <vt:lpstr>TICKET MANAGEMENT SYSTEM</vt:lpstr>
      <vt:lpstr>Our Group</vt:lpstr>
      <vt:lpstr>TABLE OF CONTENTS</vt:lpstr>
      <vt:lpstr>Introduction</vt:lpstr>
      <vt:lpstr>ERD I agram</vt:lpstr>
      <vt:lpstr>Entity Relationships</vt:lpstr>
      <vt:lpstr>Schema Diagram</vt:lpstr>
      <vt:lpstr>Entity Attributes</vt:lpstr>
      <vt:lpstr>Tables</vt:lpstr>
      <vt:lpstr>Tables Cont.d</vt:lpstr>
      <vt:lpstr>Tables Cont.d</vt:lpstr>
      <vt:lpstr>Tables Cont.d</vt:lpstr>
      <vt:lpstr>Queries and Outputs</vt:lpstr>
      <vt:lpstr>Queries and Outputs Cont.d</vt:lpstr>
      <vt:lpstr>Queries and Outputs Cont.d</vt:lpstr>
      <vt:lpstr>Queries and Outputs Cont.d</vt:lpstr>
      <vt:lpstr>Queries and Outputs Cont.d</vt:lpstr>
      <vt:lpstr>Queries and Outputs Cont.d</vt:lpstr>
      <vt:lpstr>Queries and Outputs Cont.d</vt:lpstr>
      <vt:lpstr>Queries and Outputs Cont.d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Farhana Chowdhury</cp:lastModifiedBy>
  <cp:revision>12</cp:revision>
  <dcterms:modified xsi:type="dcterms:W3CDTF">2025-05-07T09:30:14Z</dcterms:modified>
</cp:coreProperties>
</file>